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9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0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1.xml" ContentType="application/vnd.openxmlformats-officedocument.presentationml.notesSlide+xml"/>
  <Override PartName="/ppt/ink/ink10.xml" ContentType="application/inkml+xml"/>
  <Override PartName="/ppt/notesSlides/notesSlide22.xml" ContentType="application/vnd.openxmlformats-officedocument.presentationml.notesSlide+xml"/>
  <Override PartName="/ppt/ink/ink11.xml" ContentType="application/inkml+xml"/>
  <Override PartName="/ppt/notesSlides/notesSlide23.xml" ContentType="application/vnd.openxmlformats-officedocument.presentationml.notesSlide+xml"/>
  <Override PartName="/ppt/ink/ink12.xml" ContentType="application/inkml+xml"/>
  <Override PartName="/ppt/notesSlides/notesSlide24.xml" ContentType="application/vnd.openxmlformats-officedocument.presentationml.notesSlide+xml"/>
  <Override PartName="/ppt/ink/ink13.xml" ContentType="application/inkml+xml"/>
  <Override PartName="/ppt/notesSlides/notesSlide25.xml" ContentType="application/vnd.openxmlformats-officedocument.presentationml.notesSlide+xml"/>
  <Override PartName="/ppt/ink/ink14.xml" ContentType="application/inkml+xml"/>
  <Override PartName="/ppt/notesSlides/notesSlide26.xml" ContentType="application/vnd.openxmlformats-officedocument.presentationml.notesSlide+xml"/>
  <Override PartName="/ppt/ink/ink15.xml" ContentType="application/inkml+xml"/>
  <Override PartName="/ppt/notesSlides/notesSlide27.xml" ContentType="application/vnd.openxmlformats-officedocument.presentationml.notesSlide+xml"/>
  <Override PartName="/ppt/ink/ink16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8"/>
  </p:notesMasterIdLst>
  <p:sldIdLst>
    <p:sldId id="257" r:id="rId2"/>
    <p:sldId id="258" r:id="rId3"/>
    <p:sldId id="260" r:id="rId4"/>
    <p:sldId id="262" r:id="rId5"/>
    <p:sldId id="263" r:id="rId6"/>
    <p:sldId id="264" r:id="rId7"/>
    <p:sldId id="291" r:id="rId8"/>
    <p:sldId id="266" r:id="rId9"/>
    <p:sldId id="292" r:id="rId10"/>
    <p:sldId id="293" r:id="rId11"/>
    <p:sldId id="294" r:id="rId12"/>
    <p:sldId id="296" r:id="rId13"/>
    <p:sldId id="297" r:id="rId14"/>
    <p:sldId id="298" r:id="rId15"/>
    <p:sldId id="300" r:id="rId16"/>
    <p:sldId id="301" r:id="rId17"/>
    <p:sldId id="299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7" r:id="rId30"/>
    <p:sldId id="313" r:id="rId31"/>
    <p:sldId id="315" r:id="rId32"/>
    <p:sldId id="316" r:id="rId33"/>
    <p:sldId id="314" r:id="rId34"/>
    <p:sldId id="318" r:id="rId35"/>
    <p:sldId id="319" r:id="rId36"/>
    <p:sldId id="269" r:id="rId37"/>
  </p:sldIdLst>
  <p:sldSz cx="9144000" cy="5143500" type="screen16x9"/>
  <p:notesSz cx="6858000" cy="9144000"/>
  <p:embeddedFontLst>
    <p:embeddedFont>
      <p:font typeface="Inter" panose="020B0604020202020204" charset="0"/>
      <p:regular r:id="rId39"/>
      <p:bold r:id="rId40"/>
      <p:italic r:id="rId41"/>
      <p:boldItalic r:id="rId42"/>
    </p:embeddedFont>
    <p:embeddedFont>
      <p:font typeface="Public Sans" pitchFamily="2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  <p:embeddedFont>
      <p:font typeface="Sora" panose="020B0604020202020204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g Phan Anh" initials="DA" lastIdx="1" clrIdx="0">
    <p:extLst>
      <p:ext uri="{19B8F6BF-5375-455C-9EA6-DF929625EA0E}">
        <p15:presenceInfo xmlns:p15="http://schemas.microsoft.com/office/powerpoint/2012/main" userId="f474c988fcc973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44E"/>
    <a:srgbClr val="765186"/>
    <a:srgbClr val="503259"/>
    <a:srgbClr val="FDDD81"/>
    <a:srgbClr val="E72D2D"/>
    <a:srgbClr val="CCC95F"/>
    <a:srgbClr val="F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2EEDF6-8954-459D-BB28-B347F4A1B512}">
  <a:tblStyle styleId="{A92EEDF6-8954-459D-BB28-B347F4A1B5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90" autoAdjust="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5T05:24:27.4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5T05:29:39.5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5T05:29:39.5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5T05:29:39.5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5T05:29:39.5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5T05:29:39.5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5T05:29:39.5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5T05:29:39.5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5T05:29:38.6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4 24575,'-3'-4'0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5T05:29:39.5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5T05:24:27.4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5T05:29:38.6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4 24575,'-3'-4'0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5T05:29:39.5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5T05:24:27.4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5T05:29:38.6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4 24575,'-3'-4'0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5T05:29:39.5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0DFC4AFA-DBA4-9665-629C-34CA0C3CE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b61485ab_0_80:notes">
            <a:extLst>
              <a:ext uri="{FF2B5EF4-FFF2-40B4-BE49-F238E27FC236}">
                <a16:creationId xmlns:a16="http://schemas.microsoft.com/office/drawing/2014/main" id="{AB9C1980-25C3-1AC0-5280-877228BD10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fb61485ab_0_80:notes">
            <a:extLst>
              <a:ext uri="{FF2B5EF4-FFF2-40B4-BE49-F238E27FC236}">
                <a16:creationId xmlns:a16="http://schemas.microsoft.com/office/drawing/2014/main" id="{523CFC47-526F-402C-ECC8-F538CDE125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474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29D5D97D-2E9C-32E1-09C4-43209D640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b61485ab_0_80:notes">
            <a:extLst>
              <a:ext uri="{FF2B5EF4-FFF2-40B4-BE49-F238E27FC236}">
                <a16:creationId xmlns:a16="http://schemas.microsoft.com/office/drawing/2014/main" id="{2615029B-50EC-2660-ACB6-B2CDCA4909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fb61485ab_0_80:notes">
            <a:extLst>
              <a:ext uri="{FF2B5EF4-FFF2-40B4-BE49-F238E27FC236}">
                <a16:creationId xmlns:a16="http://schemas.microsoft.com/office/drawing/2014/main" id="{EA34EACA-4CF0-3332-83D3-413F65B22C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156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BBC82474-83A4-286B-D750-DC52723A5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b61485ab_0_80:notes">
            <a:extLst>
              <a:ext uri="{FF2B5EF4-FFF2-40B4-BE49-F238E27FC236}">
                <a16:creationId xmlns:a16="http://schemas.microsoft.com/office/drawing/2014/main" id="{9D7423C3-8F39-6A24-F065-C8B5D290F0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fb61485ab_0_80:notes">
            <a:extLst>
              <a:ext uri="{FF2B5EF4-FFF2-40B4-BE49-F238E27FC236}">
                <a16:creationId xmlns:a16="http://schemas.microsoft.com/office/drawing/2014/main" id="{1C6B24D1-655A-1E54-CAD9-AC1E4BE11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995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0F75DE83-2E68-DD77-ADF7-BDE80C58E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1d838b627_4_0:notes">
            <a:extLst>
              <a:ext uri="{FF2B5EF4-FFF2-40B4-BE49-F238E27FC236}">
                <a16:creationId xmlns:a16="http://schemas.microsoft.com/office/drawing/2014/main" id="{AA16D180-A906-EABA-90A8-ED7A6836E9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1d838b627_4_0:notes">
            <a:extLst>
              <a:ext uri="{FF2B5EF4-FFF2-40B4-BE49-F238E27FC236}">
                <a16:creationId xmlns:a16="http://schemas.microsoft.com/office/drawing/2014/main" id="{D80628DF-6CBE-C19D-CE60-083DE3C1CF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183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E4248B08-A24A-899D-B54F-06AF2D73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b61485ab_0_80:notes">
            <a:extLst>
              <a:ext uri="{FF2B5EF4-FFF2-40B4-BE49-F238E27FC236}">
                <a16:creationId xmlns:a16="http://schemas.microsoft.com/office/drawing/2014/main" id="{8DCD821C-1347-2DCD-0F0B-CB0FF08100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fb61485ab_0_80:notes">
            <a:extLst>
              <a:ext uri="{FF2B5EF4-FFF2-40B4-BE49-F238E27FC236}">
                <a16:creationId xmlns:a16="http://schemas.microsoft.com/office/drawing/2014/main" id="{0455A231-5772-169B-9541-13C9EFCC02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370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741D3DCE-EABD-2CF1-FADD-3ACEFEFF7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b61485ab_0_80:notes">
            <a:extLst>
              <a:ext uri="{FF2B5EF4-FFF2-40B4-BE49-F238E27FC236}">
                <a16:creationId xmlns:a16="http://schemas.microsoft.com/office/drawing/2014/main" id="{63346712-45A9-2093-E75B-0571B2005F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fb61485ab_0_80:notes">
            <a:extLst>
              <a:ext uri="{FF2B5EF4-FFF2-40B4-BE49-F238E27FC236}">
                <a16:creationId xmlns:a16="http://schemas.microsoft.com/office/drawing/2014/main" id="{7A447310-CE6E-E10E-2D2C-E7C175D286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5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39330C71-43A2-A880-3A66-3FD580825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b61485ab_0_80:notes">
            <a:extLst>
              <a:ext uri="{FF2B5EF4-FFF2-40B4-BE49-F238E27FC236}">
                <a16:creationId xmlns:a16="http://schemas.microsoft.com/office/drawing/2014/main" id="{5A29D426-BC65-6E3A-C2D3-6A15A0E113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fb61485ab_0_80:notes">
            <a:extLst>
              <a:ext uri="{FF2B5EF4-FFF2-40B4-BE49-F238E27FC236}">
                <a16:creationId xmlns:a16="http://schemas.microsoft.com/office/drawing/2014/main" id="{462514C3-C41B-10DE-BEFF-A1A1993082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336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2E9FA19B-6615-617C-3E07-9C608CBFD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b61485ab_0_80:notes">
            <a:extLst>
              <a:ext uri="{FF2B5EF4-FFF2-40B4-BE49-F238E27FC236}">
                <a16:creationId xmlns:a16="http://schemas.microsoft.com/office/drawing/2014/main" id="{021B5E74-AA17-0ADA-9C3F-D4D6E2C7F3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fb61485ab_0_80:notes">
            <a:extLst>
              <a:ext uri="{FF2B5EF4-FFF2-40B4-BE49-F238E27FC236}">
                <a16:creationId xmlns:a16="http://schemas.microsoft.com/office/drawing/2014/main" id="{B3462742-6CA1-AF3D-7486-3E4A54D574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35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3C153286-3E69-9FE9-01BD-66AEB5376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b61485ab_0_80:notes">
            <a:extLst>
              <a:ext uri="{FF2B5EF4-FFF2-40B4-BE49-F238E27FC236}">
                <a16:creationId xmlns:a16="http://schemas.microsoft.com/office/drawing/2014/main" id="{2DE40E73-6A9D-39FD-1437-A27D483E53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fb61485ab_0_80:notes">
            <a:extLst>
              <a:ext uri="{FF2B5EF4-FFF2-40B4-BE49-F238E27FC236}">
                <a16:creationId xmlns:a16="http://schemas.microsoft.com/office/drawing/2014/main" id="{E10E6069-F6A7-1809-1555-2E3E5B247A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600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7B3EBAAC-9CEC-C107-9EE3-162382F42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b61485ab_0_80:notes">
            <a:extLst>
              <a:ext uri="{FF2B5EF4-FFF2-40B4-BE49-F238E27FC236}">
                <a16:creationId xmlns:a16="http://schemas.microsoft.com/office/drawing/2014/main" id="{92E8170E-2ACB-45AE-6C6D-3624C42298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fb61485ab_0_80:notes">
            <a:extLst>
              <a:ext uri="{FF2B5EF4-FFF2-40B4-BE49-F238E27FC236}">
                <a16:creationId xmlns:a16="http://schemas.microsoft.com/office/drawing/2014/main" id="{253C56CC-A11C-5D1B-5B4E-FA9D272E53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26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32DACE4F-BBDB-5806-B401-BA004A565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b61485ab_0_80:notes">
            <a:extLst>
              <a:ext uri="{FF2B5EF4-FFF2-40B4-BE49-F238E27FC236}">
                <a16:creationId xmlns:a16="http://schemas.microsoft.com/office/drawing/2014/main" id="{EBA6124E-5EC0-9C89-4840-4F4EFA976C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fb61485ab_0_80:notes">
            <a:extLst>
              <a:ext uri="{FF2B5EF4-FFF2-40B4-BE49-F238E27FC236}">
                <a16:creationId xmlns:a16="http://schemas.microsoft.com/office/drawing/2014/main" id="{839BC710-E00B-E0B4-C7BD-101C83307C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731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C5FB50CB-43B9-16E3-7A8F-7F39F0CEF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b61485ab_0_80:notes">
            <a:extLst>
              <a:ext uri="{FF2B5EF4-FFF2-40B4-BE49-F238E27FC236}">
                <a16:creationId xmlns:a16="http://schemas.microsoft.com/office/drawing/2014/main" id="{1B31A904-4E06-B71E-D709-FB0A44ED7C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fb61485ab_0_80:notes">
            <a:extLst>
              <a:ext uri="{FF2B5EF4-FFF2-40B4-BE49-F238E27FC236}">
                <a16:creationId xmlns:a16="http://schemas.microsoft.com/office/drawing/2014/main" id="{A9502917-B9D1-1FC1-7C6E-08630E9D94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401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065E44D9-EC46-C9E3-9D73-72BB891A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b61485ab_0_80:notes">
            <a:extLst>
              <a:ext uri="{FF2B5EF4-FFF2-40B4-BE49-F238E27FC236}">
                <a16:creationId xmlns:a16="http://schemas.microsoft.com/office/drawing/2014/main" id="{BE7C0781-6886-691A-A6B3-1BF070606B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fb61485ab_0_80:notes">
            <a:extLst>
              <a:ext uri="{FF2B5EF4-FFF2-40B4-BE49-F238E27FC236}">
                <a16:creationId xmlns:a16="http://schemas.microsoft.com/office/drawing/2014/main" id="{2CD203C3-D385-70B9-1471-696A27A32C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414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27C5806C-1CE0-8EA1-4F25-73B997BED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b61485ab_0_80:notes">
            <a:extLst>
              <a:ext uri="{FF2B5EF4-FFF2-40B4-BE49-F238E27FC236}">
                <a16:creationId xmlns:a16="http://schemas.microsoft.com/office/drawing/2014/main" id="{9D7C539E-CB4C-FA99-F2B6-61431D4D1D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fb61485ab_0_80:notes">
            <a:extLst>
              <a:ext uri="{FF2B5EF4-FFF2-40B4-BE49-F238E27FC236}">
                <a16:creationId xmlns:a16="http://schemas.microsoft.com/office/drawing/2014/main" id="{0F619D10-DBBC-995C-CC19-F266E3F9A4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870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5E4DFB87-19E8-5D1C-757E-626284AEC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b61485ab_0_80:notes">
            <a:extLst>
              <a:ext uri="{FF2B5EF4-FFF2-40B4-BE49-F238E27FC236}">
                <a16:creationId xmlns:a16="http://schemas.microsoft.com/office/drawing/2014/main" id="{C6382D1E-D4E4-F190-8285-953B0EA79D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fb61485ab_0_80:notes">
            <a:extLst>
              <a:ext uri="{FF2B5EF4-FFF2-40B4-BE49-F238E27FC236}">
                <a16:creationId xmlns:a16="http://schemas.microsoft.com/office/drawing/2014/main" id="{CA0CC4E6-DAB4-BA45-11B4-091C46E051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257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5D68433B-2311-F593-701F-35616F1FE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b61485ab_0_80:notes">
            <a:extLst>
              <a:ext uri="{FF2B5EF4-FFF2-40B4-BE49-F238E27FC236}">
                <a16:creationId xmlns:a16="http://schemas.microsoft.com/office/drawing/2014/main" id="{A7525076-9ECC-44F2-CAB6-535F98DAF4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fb61485ab_0_80:notes">
            <a:extLst>
              <a:ext uri="{FF2B5EF4-FFF2-40B4-BE49-F238E27FC236}">
                <a16:creationId xmlns:a16="http://schemas.microsoft.com/office/drawing/2014/main" id="{AB0EB554-64EE-68C4-9164-B8FCDC763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111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EA1510BB-CC59-E336-41B4-28D9350D1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b61485ab_0_80:notes">
            <a:extLst>
              <a:ext uri="{FF2B5EF4-FFF2-40B4-BE49-F238E27FC236}">
                <a16:creationId xmlns:a16="http://schemas.microsoft.com/office/drawing/2014/main" id="{CD7B0476-9E4C-10F4-977A-CF380E76B4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fb61485ab_0_80:notes">
            <a:extLst>
              <a:ext uri="{FF2B5EF4-FFF2-40B4-BE49-F238E27FC236}">
                <a16:creationId xmlns:a16="http://schemas.microsoft.com/office/drawing/2014/main" id="{D32C4B7C-B74C-25B6-E403-AC50377547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77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AD0BCB6B-F34F-63D7-7560-A15BAEBEE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b61485ab_0_80:notes">
            <a:extLst>
              <a:ext uri="{FF2B5EF4-FFF2-40B4-BE49-F238E27FC236}">
                <a16:creationId xmlns:a16="http://schemas.microsoft.com/office/drawing/2014/main" id="{C6CB1D6D-63DD-F1CE-9E72-92235E28F9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fb61485ab_0_80:notes">
            <a:extLst>
              <a:ext uri="{FF2B5EF4-FFF2-40B4-BE49-F238E27FC236}">
                <a16:creationId xmlns:a16="http://schemas.microsoft.com/office/drawing/2014/main" id="{A630C3A6-7666-B8A8-0C11-62C0130123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0964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689F11C1-1039-268B-699F-A6C27061A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1d838b627_4_0:notes">
            <a:extLst>
              <a:ext uri="{FF2B5EF4-FFF2-40B4-BE49-F238E27FC236}">
                <a16:creationId xmlns:a16="http://schemas.microsoft.com/office/drawing/2014/main" id="{CF95F0CC-BB2A-5BAE-E37F-DF6AA0919E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1d838b627_4_0:notes">
            <a:extLst>
              <a:ext uri="{FF2B5EF4-FFF2-40B4-BE49-F238E27FC236}">
                <a16:creationId xmlns:a16="http://schemas.microsoft.com/office/drawing/2014/main" id="{A5FF4EAA-C3E9-F268-A6A6-43A646CA12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348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2B373135-8C4F-B24F-D028-72C177984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b61485ab_0_80:notes">
            <a:extLst>
              <a:ext uri="{FF2B5EF4-FFF2-40B4-BE49-F238E27FC236}">
                <a16:creationId xmlns:a16="http://schemas.microsoft.com/office/drawing/2014/main" id="{425AE8AE-F6F5-A63C-51F6-DF0ADCFF3D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fb61485ab_0_80:notes">
            <a:extLst>
              <a:ext uri="{FF2B5EF4-FFF2-40B4-BE49-F238E27FC236}">
                <a16:creationId xmlns:a16="http://schemas.microsoft.com/office/drawing/2014/main" id="{6792DD14-1727-AA8A-270C-F859DDEB7C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0698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FB51E995-3C64-B8F2-690C-DC6201508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b61485ab_0_80:notes">
            <a:extLst>
              <a:ext uri="{FF2B5EF4-FFF2-40B4-BE49-F238E27FC236}">
                <a16:creationId xmlns:a16="http://schemas.microsoft.com/office/drawing/2014/main" id="{8C2F58D6-9901-484A-6110-E2FB4DF31A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fb61485ab_0_80:notes">
            <a:extLst>
              <a:ext uri="{FF2B5EF4-FFF2-40B4-BE49-F238E27FC236}">
                <a16:creationId xmlns:a16="http://schemas.microsoft.com/office/drawing/2014/main" id="{54D8EBF4-D34C-824B-927A-6E92E23E6A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93715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D10BA409-8063-9ED9-3F08-0964CD113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b61485ab_0_80:notes">
            <a:extLst>
              <a:ext uri="{FF2B5EF4-FFF2-40B4-BE49-F238E27FC236}">
                <a16:creationId xmlns:a16="http://schemas.microsoft.com/office/drawing/2014/main" id="{551CB111-72C1-51A7-3A37-43AEC18558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fb61485ab_0_80:notes">
            <a:extLst>
              <a:ext uri="{FF2B5EF4-FFF2-40B4-BE49-F238E27FC236}">
                <a16:creationId xmlns:a16="http://schemas.microsoft.com/office/drawing/2014/main" id="{65B1D84A-9AC1-41B9-1E01-1BBF414A06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8575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E902B690-062E-E314-42B6-D257ACE72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b61485ab_0_80:notes">
            <a:extLst>
              <a:ext uri="{FF2B5EF4-FFF2-40B4-BE49-F238E27FC236}">
                <a16:creationId xmlns:a16="http://schemas.microsoft.com/office/drawing/2014/main" id="{ED7D4E5E-66F5-C3C6-B85C-185A2CC5B4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fb61485ab_0_80:notes">
            <a:extLst>
              <a:ext uri="{FF2B5EF4-FFF2-40B4-BE49-F238E27FC236}">
                <a16:creationId xmlns:a16="http://schemas.microsoft.com/office/drawing/2014/main" id="{5F6CF61C-0599-A68A-A93E-9244C95736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70421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C245C8AF-4FF4-FEA3-610E-5C9232BE1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b61485ab_0_80:notes">
            <a:extLst>
              <a:ext uri="{FF2B5EF4-FFF2-40B4-BE49-F238E27FC236}">
                <a16:creationId xmlns:a16="http://schemas.microsoft.com/office/drawing/2014/main" id="{B9EF73B9-69EB-FC3F-8F7D-D5E6052565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fb61485ab_0_80:notes">
            <a:extLst>
              <a:ext uri="{FF2B5EF4-FFF2-40B4-BE49-F238E27FC236}">
                <a16:creationId xmlns:a16="http://schemas.microsoft.com/office/drawing/2014/main" id="{821DF0DE-FC0F-AC8E-CFE0-9BE32A44F4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66171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05A42454-6E5E-B0D6-8F58-5492ECDF7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1d838b627_4_0:notes">
            <a:extLst>
              <a:ext uri="{FF2B5EF4-FFF2-40B4-BE49-F238E27FC236}">
                <a16:creationId xmlns:a16="http://schemas.microsoft.com/office/drawing/2014/main" id="{737CAA51-0F76-495A-2C8A-147ACF6A06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1d838b627_4_0:notes">
            <a:extLst>
              <a:ext uri="{FF2B5EF4-FFF2-40B4-BE49-F238E27FC236}">
                <a16:creationId xmlns:a16="http://schemas.microsoft.com/office/drawing/2014/main" id="{FD1D8B7E-9A9A-60E2-5A2B-F755609246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6606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5406FBDC-B49D-7D61-8D00-68BF922FF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b61485ab_0_80:notes">
            <a:extLst>
              <a:ext uri="{FF2B5EF4-FFF2-40B4-BE49-F238E27FC236}">
                <a16:creationId xmlns:a16="http://schemas.microsoft.com/office/drawing/2014/main" id="{7F2D8109-9982-909F-C213-9BFE100948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fb61485ab_0_80:notes">
            <a:extLst>
              <a:ext uri="{FF2B5EF4-FFF2-40B4-BE49-F238E27FC236}">
                <a16:creationId xmlns:a16="http://schemas.microsoft.com/office/drawing/2014/main" id="{A1664975-CBA7-1662-DFE8-1FEDD483AF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36486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5c9f142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5c9f142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8310BFBB-E2F1-977E-61B3-B6B015495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1d838b627_4_0:notes">
            <a:extLst>
              <a:ext uri="{FF2B5EF4-FFF2-40B4-BE49-F238E27FC236}">
                <a16:creationId xmlns:a16="http://schemas.microsoft.com/office/drawing/2014/main" id="{E7519838-E289-77B8-680E-B0BAC431E2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1d838b627_4_0:notes">
            <a:extLst>
              <a:ext uri="{FF2B5EF4-FFF2-40B4-BE49-F238E27FC236}">
                <a16:creationId xmlns:a16="http://schemas.microsoft.com/office/drawing/2014/main" id="{C8D0136C-30BC-F88D-60B6-894B16DD41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331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b61485a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fb61485a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525D3353-CDAE-5DD4-CA3C-80522B897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b61485ab_0_80:notes">
            <a:extLst>
              <a:ext uri="{FF2B5EF4-FFF2-40B4-BE49-F238E27FC236}">
                <a16:creationId xmlns:a16="http://schemas.microsoft.com/office/drawing/2014/main" id="{7BB432F9-686B-5A46-D670-C0859D4F95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fb61485ab_0_80:notes">
            <a:extLst>
              <a:ext uri="{FF2B5EF4-FFF2-40B4-BE49-F238E27FC236}">
                <a16:creationId xmlns:a16="http://schemas.microsoft.com/office/drawing/2014/main" id="{EE9F794A-2BD9-373E-5F2B-BA169C5221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441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248900" y="380850"/>
            <a:ext cx="5472000" cy="8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28600" y="421800"/>
            <a:ext cx="1020300" cy="71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 title="fondotechstart_Mesa de trabajo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4851375" y="228600"/>
            <a:ext cx="41442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533503" y="1290000"/>
            <a:ext cx="33819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sz="1600" b="1"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"/>
          </p:nvPr>
        </p:nvSpPr>
        <p:spPr>
          <a:xfrm>
            <a:off x="5533503" y="1915620"/>
            <a:ext cx="33819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sz="1600" b="1"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3"/>
          </p:nvPr>
        </p:nvSpPr>
        <p:spPr>
          <a:xfrm>
            <a:off x="5533503" y="2541241"/>
            <a:ext cx="33819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sz="1600" b="1"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4"/>
          </p:nvPr>
        </p:nvSpPr>
        <p:spPr>
          <a:xfrm>
            <a:off x="5533503" y="3166861"/>
            <a:ext cx="33819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sz="1600" b="1"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5" hasCustomPrompt="1"/>
          </p:nvPr>
        </p:nvSpPr>
        <p:spPr>
          <a:xfrm>
            <a:off x="4683925" y="1914040"/>
            <a:ext cx="849600" cy="42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6" hasCustomPrompt="1"/>
          </p:nvPr>
        </p:nvSpPr>
        <p:spPr>
          <a:xfrm>
            <a:off x="4683925" y="2540055"/>
            <a:ext cx="849600" cy="42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7" hasCustomPrompt="1"/>
          </p:nvPr>
        </p:nvSpPr>
        <p:spPr>
          <a:xfrm>
            <a:off x="4683925" y="3166070"/>
            <a:ext cx="849600" cy="42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8" hasCustomPrompt="1"/>
          </p:nvPr>
        </p:nvSpPr>
        <p:spPr>
          <a:xfrm>
            <a:off x="4683925" y="1290125"/>
            <a:ext cx="849600" cy="4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9"/>
          </p:nvPr>
        </p:nvSpPr>
        <p:spPr>
          <a:xfrm>
            <a:off x="5533503" y="3792481"/>
            <a:ext cx="33819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sz="1600" b="1"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3"/>
          </p:nvPr>
        </p:nvSpPr>
        <p:spPr>
          <a:xfrm>
            <a:off x="5533503" y="4418101"/>
            <a:ext cx="33819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sz="1600" b="1"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4" hasCustomPrompt="1"/>
          </p:nvPr>
        </p:nvSpPr>
        <p:spPr>
          <a:xfrm>
            <a:off x="4683925" y="3792085"/>
            <a:ext cx="849600" cy="42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5" hasCustomPrompt="1"/>
          </p:nvPr>
        </p:nvSpPr>
        <p:spPr>
          <a:xfrm>
            <a:off x="4683925" y="4418100"/>
            <a:ext cx="849600" cy="42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>
            <a:spLocks noGrp="1"/>
          </p:cNvSpPr>
          <p:nvPr>
            <p:ph type="pic" idx="16"/>
          </p:nvPr>
        </p:nvSpPr>
        <p:spPr>
          <a:xfrm>
            <a:off x="-304800" y="228600"/>
            <a:ext cx="4231500" cy="4686300"/>
          </a:xfrm>
          <a:prstGeom prst="roundRect">
            <a:avLst>
              <a:gd name="adj" fmla="val 112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 title="fondotechstart_Mesa de trabajo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3301908" y="2327550"/>
            <a:ext cx="25254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2"/>
          </p:nvPr>
        </p:nvSpPr>
        <p:spPr>
          <a:xfrm>
            <a:off x="228604" y="2327550"/>
            <a:ext cx="25254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3"/>
          </p:nvPr>
        </p:nvSpPr>
        <p:spPr>
          <a:xfrm>
            <a:off x="6375213" y="2327700"/>
            <a:ext cx="25254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 hasCustomPrompt="1"/>
          </p:nvPr>
        </p:nvSpPr>
        <p:spPr>
          <a:xfrm>
            <a:off x="3301308" y="1911006"/>
            <a:ext cx="678900" cy="4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 idx="4" hasCustomPrompt="1"/>
          </p:nvPr>
        </p:nvSpPr>
        <p:spPr>
          <a:xfrm>
            <a:off x="228604" y="1911156"/>
            <a:ext cx="6777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 idx="5" hasCustomPrompt="1"/>
          </p:nvPr>
        </p:nvSpPr>
        <p:spPr>
          <a:xfrm>
            <a:off x="6375213" y="1911156"/>
            <a:ext cx="6789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 idx="6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 title="fondotechstart_Mesa de trabajo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1"/>
          </p:nvPr>
        </p:nvSpPr>
        <p:spPr>
          <a:xfrm>
            <a:off x="228600" y="1590300"/>
            <a:ext cx="38934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2"/>
          </p:nvPr>
        </p:nvSpPr>
        <p:spPr>
          <a:xfrm>
            <a:off x="4246446" y="1590300"/>
            <a:ext cx="38934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3"/>
          </p:nvPr>
        </p:nvSpPr>
        <p:spPr>
          <a:xfrm>
            <a:off x="228600" y="2758500"/>
            <a:ext cx="38934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4"/>
          </p:nvPr>
        </p:nvSpPr>
        <p:spPr>
          <a:xfrm>
            <a:off x="4246446" y="2758500"/>
            <a:ext cx="38934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5"/>
          </p:nvPr>
        </p:nvSpPr>
        <p:spPr>
          <a:xfrm>
            <a:off x="228600" y="3926700"/>
            <a:ext cx="38934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6"/>
          </p:nvPr>
        </p:nvSpPr>
        <p:spPr>
          <a:xfrm>
            <a:off x="4246446" y="3926700"/>
            <a:ext cx="38934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7"/>
          </p:nvPr>
        </p:nvSpPr>
        <p:spPr>
          <a:xfrm>
            <a:off x="228600" y="1235400"/>
            <a:ext cx="38934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600" b="1"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8"/>
          </p:nvPr>
        </p:nvSpPr>
        <p:spPr>
          <a:xfrm>
            <a:off x="4246446" y="1235400"/>
            <a:ext cx="38934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600" b="1"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9"/>
          </p:nvPr>
        </p:nvSpPr>
        <p:spPr>
          <a:xfrm>
            <a:off x="228600" y="3571800"/>
            <a:ext cx="38934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600" b="1"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3"/>
          </p:nvPr>
        </p:nvSpPr>
        <p:spPr>
          <a:xfrm>
            <a:off x="228600" y="2403599"/>
            <a:ext cx="38934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600" b="1"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14"/>
          </p:nvPr>
        </p:nvSpPr>
        <p:spPr>
          <a:xfrm>
            <a:off x="4246446" y="2403599"/>
            <a:ext cx="38934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600" b="1"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5"/>
          </p:nvPr>
        </p:nvSpPr>
        <p:spPr>
          <a:xfrm>
            <a:off x="4246446" y="3571799"/>
            <a:ext cx="38934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600" b="1"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 title="fondotechstart_Mesa de trabajo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228600" y="3283630"/>
            <a:ext cx="494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Public Sans"/>
                <a:ea typeface="Public Sans"/>
                <a:cs typeface="Public Sans"/>
                <a:sym typeface="Public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, and includes icons,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Public Sans"/>
                <a:ea typeface="Public Sans"/>
                <a:cs typeface="Public Sans"/>
                <a:sym typeface="Public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endParaRPr sz="1000" b="1" u="sng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6562500" cy="9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1"/>
          </p:nvPr>
        </p:nvSpPr>
        <p:spPr>
          <a:xfrm>
            <a:off x="228600" y="1265045"/>
            <a:ext cx="44481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 title="futurism-perspective-digital-nomads-lifestyle (3).jpg"/>
          <p:cNvPicPr preferRelativeResize="0"/>
          <p:nvPr/>
        </p:nvPicPr>
        <p:blipFill rotWithShape="1">
          <a:blip r:embed="rId2">
            <a:alphaModFix/>
          </a:blip>
          <a:srcRect t="5213" b="5204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 title="futurism-perspective-digital-nomads-lifestyle (2).jpg"/>
          <p:cNvPicPr preferRelativeResize="0"/>
          <p:nvPr/>
        </p:nvPicPr>
        <p:blipFill rotWithShape="1">
          <a:blip r:embed="rId2">
            <a:alphaModFix/>
          </a:blip>
          <a:srcRect t="5213" b="5204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 title="fondotechstart_Mesa de trabajo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28600" y="3999688"/>
            <a:ext cx="2020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 title="fondotechstart_Mesa de trabajo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228603" y="1634513"/>
            <a:ext cx="39414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600" b="1"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228603" y="2987889"/>
            <a:ext cx="39414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6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228603" y="1989411"/>
            <a:ext cx="394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228603" y="3342787"/>
            <a:ext cx="394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>
            <a:spLocks noGrp="1"/>
          </p:cNvSpPr>
          <p:nvPr>
            <p:ph type="pic" idx="5"/>
          </p:nvPr>
        </p:nvSpPr>
        <p:spPr>
          <a:xfrm>
            <a:off x="5217350" y="228600"/>
            <a:ext cx="4231500" cy="4686300"/>
          </a:xfrm>
          <a:prstGeom prst="roundRect">
            <a:avLst>
              <a:gd name="adj" fmla="val 112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 title="fondotechstart_Mesa de trabajo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 title="fondotechstart_Mesa de trabajo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998400" cy="144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609625" y="2066125"/>
            <a:ext cx="3824100" cy="25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>
            <a:spLocks noGrp="1"/>
          </p:cNvSpPr>
          <p:nvPr>
            <p:ph type="pic" idx="2"/>
          </p:nvPr>
        </p:nvSpPr>
        <p:spPr>
          <a:xfrm>
            <a:off x="5715849" y="0"/>
            <a:ext cx="3428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 title="fondotechstart_Mesa de trabajo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 title="fondotechstart_Mesa de trabajo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720064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2"/>
          </p:nvPr>
        </p:nvSpPr>
        <p:spPr>
          <a:xfrm>
            <a:off x="4826936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 title="fondotechstart_Mesa de trabajo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●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○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■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●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○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■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●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○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■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3" r:id="rId11"/>
    <p:sldLayoutId id="2147483664" r:id="rId12"/>
    <p:sldLayoutId id="2147483666" r:id="rId13"/>
    <p:sldLayoutId id="2147483667" r:id="rId14"/>
    <p:sldLayoutId id="2147483668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17.png"/><Relationship Id="rId4" Type="http://schemas.openxmlformats.org/officeDocument/2006/relationships/customXml" Target="../ink/ink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customXml" Target="../ink/ink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customXml" Target="../ink/ink8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eg"/><Relationship Id="rId4" Type="http://schemas.openxmlformats.org/officeDocument/2006/relationships/image" Target="../media/image2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cnblogs.com/xueweihan/p/15183406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cnblogs.com/xueweihan/p/15183406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nhận diện update">
            <a:extLst>
              <a:ext uri="{FF2B5EF4-FFF2-40B4-BE49-F238E27FC236}">
                <a16:creationId xmlns:a16="http://schemas.microsoft.com/office/drawing/2014/main" id="{F5BD90A3-3BC8-D8CB-9FD7-0EA3396E2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" y="163913"/>
            <a:ext cx="993956" cy="99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AABEBA-10CD-E350-055D-829CAF487E85}"/>
              </a:ext>
            </a:extLst>
          </p:cNvPr>
          <p:cNvSpPr/>
          <p:nvPr/>
        </p:nvSpPr>
        <p:spPr>
          <a:xfrm>
            <a:off x="1031897" y="231767"/>
            <a:ext cx="7483079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TRƯỜNG ĐẠI HỌC CÔNG NGHIỆP HÀ NỘI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TRƯỜNG CÔNG NGHỆ THÔNG TIN VÀ TRUYỀN THÔNG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0E757D-B8C0-F19A-D31A-E78E61117C00}"/>
              </a:ext>
            </a:extLst>
          </p:cNvPr>
          <p:cNvSpPr txBox="1"/>
          <p:nvPr/>
        </p:nvSpPr>
        <p:spPr>
          <a:xfrm>
            <a:off x="3085348" y="1534285"/>
            <a:ext cx="3651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Roboto"/>
                <a:cs typeface="Times New Roman" panose="02020603050405020304" pitchFamily="18" charset="0"/>
              </a:rPr>
              <a:t>BÁO CÁO ĐỒ ÁN TỐT NGHIỆP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64A1E-BFCD-7ACE-7AEC-3A517C4CA6A2}"/>
              </a:ext>
            </a:extLst>
          </p:cNvPr>
          <p:cNvSpPr txBox="1"/>
          <p:nvPr/>
        </p:nvSpPr>
        <p:spPr>
          <a:xfrm>
            <a:off x="411242" y="2027263"/>
            <a:ext cx="8900160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2000" b="1" dirty="0">
                <a:solidFill>
                  <a:srgbClr val="FFFF00"/>
                </a:solidFill>
                <a:latin typeface="Roboto"/>
                <a:cs typeface="Times New Roman" panose="02020603050405020304" pitchFamily="18" charset="0"/>
              </a:rPr>
              <a:t>NGHIÊN CỨU VÀ XÂY DỰNG HỆ THỐNG HỖ TRỢ</a:t>
            </a:r>
            <a:endParaRPr lang="en-US" sz="2000" b="1" dirty="0">
              <a:solidFill>
                <a:srgbClr val="FFFF00"/>
              </a:solidFill>
              <a:latin typeface="Roboto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vi-VN" sz="2000" b="1" dirty="0">
                <a:solidFill>
                  <a:srgbClr val="FFFF00"/>
                </a:solidFill>
                <a:latin typeface="Roboto"/>
                <a:cs typeface="Times New Roman" panose="02020603050405020304" pitchFamily="18" charset="0"/>
              </a:rPr>
              <a:t> DI CHUYỂN CHO NGƯỜI KHIẾM THỊ, NGƯỜI CÓ THỊ LỰC KÉM </a:t>
            </a:r>
            <a:endParaRPr lang="en-US" sz="2000" b="1" dirty="0">
              <a:solidFill>
                <a:srgbClr val="FFFF00"/>
              </a:solidFill>
              <a:latin typeface="Roboto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EE5AF94-528F-D451-0B3B-0743941C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971377"/>
              </p:ext>
            </p:extLst>
          </p:nvPr>
        </p:nvGraphicFramePr>
        <p:xfrm>
          <a:off x="2478627" y="3335488"/>
          <a:ext cx="5235031" cy="1458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6699">
                  <a:extLst>
                    <a:ext uri="{9D8B030D-6E8A-4147-A177-3AD203B41FA5}">
                      <a16:colId xmlns:a16="http://schemas.microsoft.com/office/drawing/2014/main" val="803277451"/>
                    </a:ext>
                  </a:extLst>
                </a:gridCol>
                <a:gridCol w="2978332">
                  <a:extLst>
                    <a:ext uri="{9D8B030D-6E8A-4147-A177-3AD203B41FA5}">
                      <a16:colId xmlns:a16="http://schemas.microsoft.com/office/drawing/2014/main" val="1134344841"/>
                    </a:ext>
                  </a:extLst>
                </a:gridCol>
              </a:tblGrid>
              <a:tr h="364554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</a:rPr>
                        <a:t>Giảng</a:t>
                      </a:r>
                      <a:r>
                        <a:rPr lang="en-US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</a:rPr>
                        <a:t>viên</a:t>
                      </a:r>
                      <a:r>
                        <a:rPr lang="en-US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</a:rPr>
                        <a:t>hướng</a:t>
                      </a:r>
                      <a:r>
                        <a:rPr lang="en-US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</a:rPr>
                        <a:t>dẫn</a:t>
                      </a:r>
                      <a:endParaRPr lang="en-US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: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latin typeface="+mn-lt"/>
                        </a:rPr>
                        <a:t>Th.S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 Nguyễn Lan Anh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394310"/>
                  </a:ext>
                </a:extLst>
              </a:tr>
              <a:tr h="364554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</a:rPr>
                        <a:t>Sinh</a:t>
                      </a:r>
                      <a:r>
                        <a:rPr lang="en-US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</a:rPr>
                        <a:t>viên</a:t>
                      </a:r>
                      <a:endParaRPr lang="en-US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+mn-lt"/>
                        </a:rPr>
                        <a:t>: Đặng Phan Anh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806886"/>
                  </a:ext>
                </a:extLst>
              </a:tr>
              <a:tr h="364554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</a:rPr>
                        <a:t>Lớp</a:t>
                      </a:r>
                      <a:endParaRPr lang="en-US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+mn-lt"/>
                        </a:rPr>
                        <a:t>: 2021DHCNTT04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18882"/>
                  </a:ext>
                </a:extLst>
              </a:tr>
              <a:tr h="364554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</a:rPr>
                        <a:t>Khóa</a:t>
                      </a:r>
                      <a:endParaRPr lang="en-US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+mn-lt"/>
                        </a:rPr>
                        <a:t>: K16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78801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15AC020F-E3BC-63EA-CD86-5E3980A0E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>
            <a:extLst>
              <a:ext uri="{FF2B5EF4-FFF2-40B4-BE49-F238E27FC236}">
                <a16:creationId xmlns:a16="http://schemas.microsoft.com/office/drawing/2014/main" id="{2A704037-92E3-4B2D-DD1B-97E06FF03D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Mạng học sâu CNN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76CF5-9F3A-E960-C63C-B3CD8E5D7FDB}"/>
              </a:ext>
            </a:extLst>
          </p:cNvPr>
          <p:cNvSpPr txBox="1"/>
          <p:nvPr/>
        </p:nvSpPr>
        <p:spPr>
          <a:xfrm>
            <a:off x="228600" y="1786486"/>
            <a:ext cx="30144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Mạng nơ-ron tích chập mô phỏng thị giác con người.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1CB52F-1BE9-2A66-E7E9-31C14D406955}"/>
              </a:ext>
            </a:extLst>
          </p:cNvPr>
          <p:cNvSpPr txBox="1"/>
          <p:nvPr/>
        </p:nvSpPr>
        <p:spPr>
          <a:xfrm>
            <a:off x="228600" y="2942366"/>
            <a:ext cx="3656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vi-VN" dirty="0"/>
              <a:t>ử dụng bộ lọc, tầng gộp trích xuất đặc trưng.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FDB8FC9-A99D-E512-9AE5-E28DD33BB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194" y="1332553"/>
            <a:ext cx="5124832" cy="2940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718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2D43B985-1C96-2280-6FB6-E2B422EEA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>
            <a:extLst>
              <a:ext uri="{FF2B5EF4-FFF2-40B4-BE49-F238E27FC236}">
                <a16:creationId xmlns:a16="http://schemas.microsoft.com/office/drawing/2014/main" id="{29777FED-60FE-9C8B-6DB8-C817147A09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Mạng học sâu LSTM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347CB3-97B3-CA92-EDF7-18CE64148C6B}"/>
              </a:ext>
            </a:extLst>
          </p:cNvPr>
          <p:cNvSpPr txBox="1"/>
          <p:nvPr/>
        </p:nvSpPr>
        <p:spPr>
          <a:xfrm>
            <a:off x="228599" y="1208635"/>
            <a:ext cx="34575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LSTM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mạng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nơ-ron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hồi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đặc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biệt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khắc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phục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vấn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đề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dốc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biến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mất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xử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lý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chuỗi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dài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0D4809-9E27-4961-D956-63D9844F9EF7}"/>
              </a:ext>
            </a:extLst>
          </p:cNvPr>
          <p:cNvSpPr txBox="1"/>
          <p:nvPr/>
        </p:nvSpPr>
        <p:spPr>
          <a:xfrm>
            <a:off x="233499" y="2282800"/>
            <a:ext cx="37144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Hoạt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dựa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trên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đơn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vị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bộ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nhớ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với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cổng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chính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quên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phép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kiểm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soát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lưu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trữ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thông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tin.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F52CA0-BF1D-C104-1C41-BF3D1CBE41A8}"/>
              </a:ext>
            </a:extLst>
          </p:cNvPr>
          <p:cNvSpPr txBox="1"/>
          <p:nvPr/>
        </p:nvSpPr>
        <p:spPr>
          <a:xfrm>
            <a:off x="233498" y="3371058"/>
            <a:ext cx="35318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Hiệu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quả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trong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học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phụ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thuộc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dài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hạn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ứng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dụng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trong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dịch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máy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phân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tích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tình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cảm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dự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đoán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chuỗi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thời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2E3F2-80A0-B992-3515-7827B3288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393" y="1693028"/>
            <a:ext cx="4755813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7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2EC6D153-7E05-BB1C-ECFF-205F3E686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>
            <a:extLst>
              <a:ext uri="{FF2B5EF4-FFF2-40B4-BE49-F238E27FC236}">
                <a16:creationId xmlns:a16="http://schemas.microsoft.com/office/drawing/2014/main" id="{AC883AE2-66AF-6469-EDBD-4D35374695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Thuật toán lan truyền ngược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7762A-9C6A-B717-B698-0C72B5D6430B}"/>
              </a:ext>
            </a:extLst>
          </p:cNvPr>
          <p:cNvSpPr txBox="1"/>
          <p:nvPr/>
        </p:nvSpPr>
        <p:spPr>
          <a:xfrm>
            <a:off x="335816" y="1287215"/>
            <a:ext cx="38535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vi-VN" dirty="0"/>
              <a:t>Thuật toán lan truyền ngược là phương pháp quan trọng trong huấn luyện mạng nơ-ron, tính toán gradient của hàm mất mát để giảm sai số dự đoán.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0643D-00B9-A6B2-EAAA-D9BC7B805F10}"/>
              </a:ext>
            </a:extLst>
          </p:cNvPr>
          <p:cNvSpPr txBox="1"/>
          <p:nvPr/>
        </p:nvSpPr>
        <p:spPr>
          <a:xfrm>
            <a:off x="334435" y="2241322"/>
            <a:ext cx="391700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vi-VN" dirty="0"/>
              <a:t>Gồm 4 bước chính: </a:t>
            </a:r>
            <a:endParaRPr lang="en-US" dirty="0"/>
          </a:p>
          <a:p>
            <a:pPr marL="2857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dirty="0"/>
              <a:t>L</a:t>
            </a:r>
            <a:r>
              <a:rPr lang="vi-VN" dirty="0"/>
              <a:t>an truyền tiến (tính đầu ra dự đoán), </a:t>
            </a:r>
            <a:endParaRPr lang="en-US" dirty="0"/>
          </a:p>
          <a:p>
            <a:pPr marL="2857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dirty="0"/>
              <a:t>T</a:t>
            </a:r>
            <a:r>
              <a:rPr lang="vi-VN" dirty="0"/>
              <a:t>ính hàm mất mát (so sánh với giá trị thực), </a:t>
            </a:r>
            <a:endParaRPr lang="en-US" dirty="0"/>
          </a:p>
          <a:p>
            <a:pPr marL="2857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dirty="0"/>
              <a:t>L</a:t>
            </a:r>
            <a:r>
              <a:rPr lang="vi-VN" dirty="0"/>
              <a:t>an truyền ngược (tính gradient qua các lớp), </a:t>
            </a:r>
            <a:endParaRPr lang="en-US" dirty="0"/>
          </a:p>
          <a:p>
            <a:pPr marL="2857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dirty="0"/>
              <a:t>C</a:t>
            </a:r>
            <a:r>
              <a:rPr lang="vi-VN" dirty="0"/>
              <a:t>ập nhật trọng số.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7FA445-D0A8-8F48-3EA3-48F6AA5DBCA0}"/>
                  </a:ext>
                </a:extLst>
              </p:cNvPr>
              <p:cNvSpPr txBox="1"/>
              <p:nvPr/>
            </p:nvSpPr>
            <p:spPr>
              <a:xfrm>
                <a:off x="327824" y="3841760"/>
                <a:ext cx="3848698" cy="837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lang="vi-VN" dirty="0"/>
                  <a:t>Sử dụng thuật toán tối ưu như Gradient Descent để cập nhật trọng số theo công thức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/>
                      <m:t>𝑤</m:t>
                    </m:r>
                    <m:r>
                      <a:rPr lang="en-US" i="1"/>
                      <m:t>≔</m:t>
                    </m:r>
                    <m:r>
                      <a:rPr lang="en-US" i="1"/>
                      <m:t>𝑤</m:t>
                    </m:r>
                    <m:r>
                      <a:rPr lang="en-US" i="1"/>
                      <m:t>−</m:t>
                    </m:r>
                    <m:r>
                      <m:rPr>
                        <m:sty m:val="p"/>
                      </m:rPr>
                      <a:rPr lang="en-US"/>
                      <m:t>η</m:t>
                    </m:r>
                    <m:r>
                      <a:rPr lang="en-US"/>
                      <m:t> × 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𝜕</m:t>
                        </m:r>
                        <m:r>
                          <a:rPr lang="en-US" i="1"/>
                          <m:t>𝐿</m:t>
                        </m:r>
                      </m:num>
                      <m:den>
                        <m:r>
                          <a:rPr lang="en-US" i="1"/>
                          <m:t>𝜕</m:t>
                        </m:r>
                        <m:r>
                          <a:rPr lang="en-US" i="1"/>
                          <m:t>𝑤</m:t>
                        </m:r>
                      </m:den>
                    </m:f>
                  </m:oMath>
                </a14:m>
                <a:r>
                  <a:rPr lang="vi-VN" dirty="0"/>
                  <a:t>.</a:t>
                </a:r>
                <a:endPara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7FA445-D0A8-8F48-3EA3-48F6AA5DB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24" y="3841760"/>
                <a:ext cx="3848698" cy="837986"/>
              </a:xfrm>
              <a:prstGeom prst="rect">
                <a:avLst/>
              </a:prstGeom>
              <a:blipFill>
                <a:blip r:embed="rId3"/>
                <a:stretch>
                  <a:fillRect l="-317" t="-1449" r="-475" b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oogle Shape;4519;p57">
            <a:extLst>
              <a:ext uri="{FF2B5EF4-FFF2-40B4-BE49-F238E27FC236}">
                <a16:creationId xmlns:a16="http://schemas.microsoft.com/office/drawing/2014/main" id="{0A8C0F82-C4EB-A10C-6E64-7A5002C4F96B}"/>
              </a:ext>
            </a:extLst>
          </p:cNvPr>
          <p:cNvGrpSpPr/>
          <p:nvPr/>
        </p:nvGrpSpPr>
        <p:grpSpPr>
          <a:xfrm>
            <a:off x="54307" y="3955791"/>
            <a:ext cx="263468" cy="290163"/>
            <a:chOff x="4948142" y="2934556"/>
            <a:chExt cx="316060" cy="348043"/>
          </a:xfrm>
        </p:grpSpPr>
        <p:sp>
          <p:nvSpPr>
            <p:cNvPr id="18" name="Google Shape;4520;p57">
              <a:extLst>
                <a:ext uri="{FF2B5EF4-FFF2-40B4-BE49-F238E27FC236}">
                  <a16:creationId xmlns:a16="http://schemas.microsoft.com/office/drawing/2014/main" id="{AC394C93-E13D-98EA-35AD-DF8319352D81}"/>
                </a:ext>
              </a:extLst>
            </p:cNvPr>
            <p:cNvSpPr/>
            <p:nvPr/>
          </p:nvSpPr>
          <p:spPr>
            <a:xfrm>
              <a:off x="5000244" y="2986658"/>
              <a:ext cx="114871" cy="114871"/>
            </a:xfrm>
            <a:custGeom>
              <a:avLst/>
              <a:gdLst/>
              <a:ahLst/>
              <a:cxnLst/>
              <a:rect l="l" t="t" r="r" b="b"/>
              <a:pathLst>
                <a:path w="114871" h="114871" extrusionOk="0">
                  <a:moveTo>
                    <a:pt x="57436" y="114872"/>
                  </a:moveTo>
                  <a:cubicBezTo>
                    <a:pt x="89059" y="114872"/>
                    <a:pt x="114871" y="89154"/>
                    <a:pt x="114871" y="57436"/>
                  </a:cubicBezTo>
                  <a:cubicBezTo>
                    <a:pt x="114871" y="25717"/>
                    <a:pt x="89154" y="0"/>
                    <a:pt x="57436" y="0"/>
                  </a:cubicBezTo>
                  <a:cubicBezTo>
                    <a:pt x="25717" y="0"/>
                    <a:pt x="0" y="25717"/>
                    <a:pt x="0" y="57436"/>
                  </a:cubicBezTo>
                  <a:cubicBezTo>
                    <a:pt x="0" y="89059"/>
                    <a:pt x="25717" y="114872"/>
                    <a:pt x="57436" y="114872"/>
                  </a:cubicBezTo>
                  <a:lnTo>
                    <a:pt x="57436" y="114872"/>
                  </a:lnTo>
                  <a:close/>
                  <a:moveTo>
                    <a:pt x="57436" y="10192"/>
                  </a:moveTo>
                  <a:cubicBezTo>
                    <a:pt x="83439" y="10192"/>
                    <a:pt x="104680" y="31432"/>
                    <a:pt x="104680" y="57436"/>
                  </a:cubicBezTo>
                  <a:cubicBezTo>
                    <a:pt x="104680" y="83439"/>
                    <a:pt x="83534" y="104680"/>
                    <a:pt x="57436" y="104680"/>
                  </a:cubicBezTo>
                  <a:cubicBezTo>
                    <a:pt x="31337" y="104680"/>
                    <a:pt x="10192" y="83439"/>
                    <a:pt x="10192" y="57436"/>
                  </a:cubicBezTo>
                  <a:cubicBezTo>
                    <a:pt x="10192" y="31432"/>
                    <a:pt x="31432" y="10192"/>
                    <a:pt x="57436" y="10192"/>
                  </a:cubicBezTo>
                  <a:lnTo>
                    <a:pt x="57436" y="101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521;p57">
              <a:extLst>
                <a:ext uri="{FF2B5EF4-FFF2-40B4-BE49-F238E27FC236}">
                  <a16:creationId xmlns:a16="http://schemas.microsoft.com/office/drawing/2014/main" id="{89C8D383-CD85-807D-8735-1C674949DCB7}"/>
                </a:ext>
              </a:extLst>
            </p:cNvPr>
            <p:cNvSpPr/>
            <p:nvPr/>
          </p:nvSpPr>
          <p:spPr>
            <a:xfrm>
              <a:off x="5023008" y="3009518"/>
              <a:ext cx="69341" cy="69341"/>
            </a:xfrm>
            <a:custGeom>
              <a:avLst/>
              <a:gdLst/>
              <a:ahLst/>
              <a:cxnLst/>
              <a:rect l="l" t="t" r="r" b="b"/>
              <a:pathLst>
                <a:path w="69341" h="69341" extrusionOk="0">
                  <a:moveTo>
                    <a:pt x="34671" y="69342"/>
                  </a:moveTo>
                  <a:cubicBezTo>
                    <a:pt x="53816" y="69342"/>
                    <a:pt x="69342" y="53816"/>
                    <a:pt x="69342" y="34671"/>
                  </a:cubicBezTo>
                  <a:cubicBezTo>
                    <a:pt x="69342" y="15526"/>
                    <a:pt x="53816" y="0"/>
                    <a:pt x="34671" y="0"/>
                  </a:cubicBezTo>
                  <a:cubicBezTo>
                    <a:pt x="15526" y="0"/>
                    <a:pt x="0" y="15526"/>
                    <a:pt x="0" y="34671"/>
                  </a:cubicBezTo>
                  <a:cubicBezTo>
                    <a:pt x="0" y="53816"/>
                    <a:pt x="15526" y="69342"/>
                    <a:pt x="34671" y="69342"/>
                  </a:cubicBezTo>
                  <a:close/>
                  <a:moveTo>
                    <a:pt x="34671" y="10097"/>
                  </a:moveTo>
                  <a:cubicBezTo>
                    <a:pt x="48196" y="10097"/>
                    <a:pt x="59246" y="21146"/>
                    <a:pt x="59246" y="34671"/>
                  </a:cubicBezTo>
                  <a:cubicBezTo>
                    <a:pt x="59246" y="48197"/>
                    <a:pt x="48196" y="59246"/>
                    <a:pt x="34671" y="59246"/>
                  </a:cubicBezTo>
                  <a:cubicBezTo>
                    <a:pt x="21146" y="59246"/>
                    <a:pt x="10096" y="48197"/>
                    <a:pt x="10096" y="34671"/>
                  </a:cubicBezTo>
                  <a:cubicBezTo>
                    <a:pt x="10096" y="21146"/>
                    <a:pt x="21146" y="10097"/>
                    <a:pt x="34671" y="100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522;p57">
              <a:extLst>
                <a:ext uri="{FF2B5EF4-FFF2-40B4-BE49-F238E27FC236}">
                  <a16:creationId xmlns:a16="http://schemas.microsoft.com/office/drawing/2014/main" id="{561327B1-5773-9018-FC5B-21CADBEBA467}"/>
                </a:ext>
              </a:extLst>
            </p:cNvPr>
            <p:cNvSpPr/>
            <p:nvPr/>
          </p:nvSpPr>
          <p:spPr>
            <a:xfrm>
              <a:off x="5109284" y="3008098"/>
              <a:ext cx="154918" cy="274406"/>
            </a:xfrm>
            <a:custGeom>
              <a:avLst/>
              <a:gdLst/>
              <a:ahLst/>
              <a:cxnLst/>
              <a:rect l="l" t="t" r="r" b="b"/>
              <a:pathLst>
                <a:path w="154918" h="274406" extrusionOk="0">
                  <a:moveTo>
                    <a:pt x="153469" y="118006"/>
                  </a:moveTo>
                  <a:lnTo>
                    <a:pt x="131371" y="65143"/>
                  </a:lnTo>
                  <a:cubicBezTo>
                    <a:pt x="127466" y="55808"/>
                    <a:pt x="124989" y="46188"/>
                    <a:pt x="123941" y="36377"/>
                  </a:cubicBezTo>
                  <a:cubicBezTo>
                    <a:pt x="122703" y="24947"/>
                    <a:pt x="119846" y="13708"/>
                    <a:pt x="115464" y="3135"/>
                  </a:cubicBezTo>
                  <a:cubicBezTo>
                    <a:pt x="114416" y="563"/>
                    <a:pt x="111464" y="-675"/>
                    <a:pt x="108797" y="373"/>
                  </a:cubicBezTo>
                  <a:cubicBezTo>
                    <a:pt x="106225" y="1420"/>
                    <a:pt x="104987" y="4373"/>
                    <a:pt x="106034" y="7040"/>
                  </a:cubicBezTo>
                  <a:cubicBezTo>
                    <a:pt x="110035" y="16756"/>
                    <a:pt x="112607" y="27043"/>
                    <a:pt x="113845" y="37520"/>
                  </a:cubicBezTo>
                  <a:cubicBezTo>
                    <a:pt x="114988" y="48283"/>
                    <a:pt x="117750" y="58856"/>
                    <a:pt x="122036" y="69048"/>
                  </a:cubicBezTo>
                  <a:lnTo>
                    <a:pt x="144134" y="121912"/>
                  </a:lnTo>
                  <a:cubicBezTo>
                    <a:pt x="145658" y="125626"/>
                    <a:pt x="143944" y="129817"/>
                    <a:pt x="140229" y="131341"/>
                  </a:cubicBezTo>
                  <a:lnTo>
                    <a:pt x="114226" y="142295"/>
                  </a:lnTo>
                  <a:cubicBezTo>
                    <a:pt x="107939" y="144962"/>
                    <a:pt x="103939" y="151058"/>
                    <a:pt x="103939" y="157821"/>
                  </a:cubicBezTo>
                  <a:lnTo>
                    <a:pt x="103939" y="194873"/>
                  </a:lnTo>
                  <a:cubicBezTo>
                    <a:pt x="103939" y="202493"/>
                    <a:pt x="97748" y="208780"/>
                    <a:pt x="90032" y="208780"/>
                  </a:cubicBezTo>
                  <a:lnTo>
                    <a:pt x="63077" y="208780"/>
                  </a:lnTo>
                  <a:cubicBezTo>
                    <a:pt x="41931" y="208780"/>
                    <a:pt x="22881" y="195445"/>
                    <a:pt x="15642" y="175537"/>
                  </a:cubicBezTo>
                  <a:lnTo>
                    <a:pt x="9832" y="159726"/>
                  </a:lnTo>
                  <a:cubicBezTo>
                    <a:pt x="8879" y="157059"/>
                    <a:pt x="5927" y="155725"/>
                    <a:pt x="3355" y="156678"/>
                  </a:cubicBezTo>
                  <a:cubicBezTo>
                    <a:pt x="688" y="157630"/>
                    <a:pt x="-646" y="160583"/>
                    <a:pt x="307" y="163155"/>
                  </a:cubicBezTo>
                  <a:lnTo>
                    <a:pt x="6117" y="178966"/>
                  </a:lnTo>
                  <a:cubicBezTo>
                    <a:pt x="10118" y="189825"/>
                    <a:pt x="16976" y="199064"/>
                    <a:pt x="25739" y="205922"/>
                  </a:cubicBezTo>
                  <a:lnTo>
                    <a:pt x="25739" y="269359"/>
                  </a:lnTo>
                  <a:cubicBezTo>
                    <a:pt x="25739" y="272121"/>
                    <a:pt x="28025" y="274407"/>
                    <a:pt x="30787" y="274407"/>
                  </a:cubicBezTo>
                  <a:cubicBezTo>
                    <a:pt x="33549" y="274407"/>
                    <a:pt x="35835" y="272121"/>
                    <a:pt x="35835" y="269359"/>
                  </a:cubicBezTo>
                  <a:lnTo>
                    <a:pt x="35835" y="212304"/>
                  </a:lnTo>
                  <a:cubicBezTo>
                    <a:pt x="44122" y="216495"/>
                    <a:pt x="53361" y="218781"/>
                    <a:pt x="63077" y="218781"/>
                  </a:cubicBezTo>
                  <a:lnTo>
                    <a:pt x="90032" y="218781"/>
                  </a:lnTo>
                  <a:cubicBezTo>
                    <a:pt x="103272" y="218781"/>
                    <a:pt x="114131" y="208018"/>
                    <a:pt x="114131" y="194683"/>
                  </a:cubicBezTo>
                  <a:lnTo>
                    <a:pt x="114131" y="157630"/>
                  </a:lnTo>
                  <a:cubicBezTo>
                    <a:pt x="114131" y="154963"/>
                    <a:pt x="115750" y="152487"/>
                    <a:pt x="118226" y="151534"/>
                  </a:cubicBezTo>
                  <a:lnTo>
                    <a:pt x="144230" y="140581"/>
                  </a:lnTo>
                  <a:cubicBezTo>
                    <a:pt x="153088" y="136866"/>
                    <a:pt x="157279" y="126674"/>
                    <a:pt x="153564" y="117816"/>
                  </a:cubicBezTo>
                  <a:lnTo>
                    <a:pt x="153564" y="1178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523;p57">
              <a:extLst>
                <a:ext uri="{FF2B5EF4-FFF2-40B4-BE49-F238E27FC236}">
                  <a16:creationId xmlns:a16="http://schemas.microsoft.com/office/drawing/2014/main" id="{CD5816ED-5BD3-69D3-FF57-972D9CCAD5F8}"/>
                </a:ext>
              </a:extLst>
            </p:cNvPr>
            <p:cNvSpPr/>
            <p:nvPr/>
          </p:nvSpPr>
          <p:spPr>
            <a:xfrm>
              <a:off x="4948142" y="2934556"/>
              <a:ext cx="266116" cy="348043"/>
            </a:xfrm>
            <a:custGeom>
              <a:avLst/>
              <a:gdLst/>
              <a:ahLst/>
              <a:cxnLst/>
              <a:rect l="l" t="t" r="r" b="b"/>
              <a:pathLst>
                <a:path w="266116" h="348043" extrusionOk="0">
                  <a:moveTo>
                    <a:pt x="174784" y="194882"/>
                  </a:moveTo>
                  <a:cubicBezTo>
                    <a:pt x="177736" y="194882"/>
                    <a:pt x="180499" y="193739"/>
                    <a:pt x="182499" y="191643"/>
                  </a:cubicBezTo>
                  <a:lnTo>
                    <a:pt x="191643" y="182499"/>
                  </a:lnTo>
                  <a:cubicBezTo>
                    <a:pt x="193738" y="180404"/>
                    <a:pt x="194881" y="177641"/>
                    <a:pt x="194881" y="174784"/>
                  </a:cubicBezTo>
                  <a:cubicBezTo>
                    <a:pt x="194881" y="171926"/>
                    <a:pt x="193738" y="169069"/>
                    <a:pt x="191643" y="167069"/>
                  </a:cubicBezTo>
                  <a:lnTo>
                    <a:pt x="184118" y="159544"/>
                  </a:lnTo>
                  <a:cubicBezTo>
                    <a:pt x="184118" y="159544"/>
                    <a:pt x="183832" y="158877"/>
                    <a:pt x="184023" y="158591"/>
                  </a:cubicBezTo>
                  <a:cubicBezTo>
                    <a:pt x="190214" y="149162"/>
                    <a:pt x="194596" y="138684"/>
                    <a:pt x="196882" y="127635"/>
                  </a:cubicBezTo>
                  <a:cubicBezTo>
                    <a:pt x="196882" y="127254"/>
                    <a:pt x="197263" y="127064"/>
                    <a:pt x="197644" y="127064"/>
                  </a:cubicBezTo>
                  <a:lnTo>
                    <a:pt x="208312" y="127064"/>
                  </a:lnTo>
                  <a:cubicBezTo>
                    <a:pt x="214313" y="127064"/>
                    <a:pt x="219265" y="122111"/>
                    <a:pt x="219265" y="116110"/>
                  </a:cubicBezTo>
                  <a:lnTo>
                    <a:pt x="219265" y="103156"/>
                  </a:lnTo>
                  <a:cubicBezTo>
                    <a:pt x="219265" y="97155"/>
                    <a:pt x="214313" y="92202"/>
                    <a:pt x="208312" y="92202"/>
                  </a:cubicBezTo>
                  <a:lnTo>
                    <a:pt x="197644" y="92202"/>
                  </a:lnTo>
                  <a:cubicBezTo>
                    <a:pt x="197644" y="92202"/>
                    <a:pt x="196977" y="91916"/>
                    <a:pt x="196882" y="91631"/>
                  </a:cubicBezTo>
                  <a:cubicBezTo>
                    <a:pt x="194596" y="80582"/>
                    <a:pt x="190309" y="70199"/>
                    <a:pt x="184023" y="60674"/>
                  </a:cubicBezTo>
                  <a:cubicBezTo>
                    <a:pt x="183832" y="60389"/>
                    <a:pt x="183832" y="60008"/>
                    <a:pt x="184118" y="59722"/>
                  </a:cubicBezTo>
                  <a:lnTo>
                    <a:pt x="191643" y="52197"/>
                  </a:lnTo>
                  <a:cubicBezTo>
                    <a:pt x="195929" y="47911"/>
                    <a:pt x="195929" y="40958"/>
                    <a:pt x="191643" y="36671"/>
                  </a:cubicBezTo>
                  <a:lnTo>
                    <a:pt x="182499" y="27527"/>
                  </a:lnTo>
                  <a:cubicBezTo>
                    <a:pt x="180403" y="25432"/>
                    <a:pt x="177641" y="24289"/>
                    <a:pt x="174784" y="24289"/>
                  </a:cubicBezTo>
                  <a:cubicBezTo>
                    <a:pt x="171926" y="24289"/>
                    <a:pt x="169069" y="25432"/>
                    <a:pt x="167068" y="27527"/>
                  </a:cubicBezTo>
                  <a:lnTo>
                    <a:pt x="159544" y="35052"/>
                  </a:lnTo>
                  <a:cubicBezTo>
                    <a:pt x="159544" y="35052"/>
                    <a:pt x="158877" y="35338"/>
                    <a:pt x="158591" y="35147"/>
                  </a:cubicBezTo>
                  <a:cubicBezTo>
                    <a:pt x="149161" y="28956"/>
                    <a:pt x="138684" y="24575"/>
                    <a:pt x="127635" y="22289"/>
                  </a:cubicBezTo>
                  <a:cubicBezTo>
                    <a:pt x="127254" y="22289"/>
                    <a:pt x="127063" y="21908"/>
                    <a:pt x="127063" y="21527"/>
                  </a:cubicBezTo>
                  <a:lnTo>
                    <a:pt x="127063" y="15526"/>
                  </a:lnTo>
                  <a:cubicBezTo>
                    <a:pt x="138208" y="12002"/>
                    <a:pt x="149923" y="10097"/>
                    <a:pt x="161925" y="10097"/>
                  </a:cubicBezTo>
                  <a:lnTo>
                    <a:pt x="162115" y="10097"/>
                  </a:lnTo>
                  <a:cubicBezTo>
                    <a:pt x="200311" y="10097"/>
                    <a:pt x="235744" y="29147"/>
                    <a:pt x="256794" y="61055"/>
                  </a:cubicBezTo>
                  <a:cubicBezTo>
                    <a:pt x="258318" y="63437"/>
                    <a:pt x="261461" y="64008"/>
                    <a:pt x="263842" y="62484"/>
                  </a:cubicBezTo>
                  <a:cubicBezTo>
                    <a:pt x="266224" y="60960"/>
                    <a:pt x="266795" y="57817"/>
                    <a:pt x="265271" y="55436"/>
                  </a:cubicBezTo>
                  <a:cubicBezTo>
                    <a:pt x="242221" y="20669"/>
                    <a:pt x="203740" y="0"/>
                    <a:pt x="162115" y="0"/>
                  </a:cubicBezTo>
                  <a:lnTo>
                    <a:pt x="161925" y="0"/>
                  </a:lnTo>
                  <a:cubicBezTo>
                    <a:pt x="149447" y="0"/>
                    <a:pt x="137160" y="1905"/>
                    <a:pt x="125539" y="5429"/>
                  </a:cubicBezTo>
                  <a:cubicBezTo>
                    <a:pt x="123634" y="2191"/>
                    <a:pt x="120110" y="0"/>
                    <a:pt x="116110" y="0"/>
                  </a:cubicBezTo>
                  <a:lnTo>
                    <a:pt x="103156" y="0"/>
                  </a:lnTo>
                  <a:cubicBezTo>
                    <a:pt x="97155" y="0"/>
                    <a:pt x="92202" y="4953"/>
                    <a:pt x="92202" y="10954"/>
                  </a:cubicBezTo>
                  <a:lnTo>
                    <a:pt x="92202" y="21622"/>
                  </a:lnTo>
                  <a:cubicBezTo>
                    <a:pt x="92202" y="21622"/>
                    <a:pt x="91916" y="22289"/>
                    <a:pt x="91630" y="22384"/>
                  </a:cubicBezTo>
                  <a:cubicBezTo>
                    <a:pt x="80581" y="24670"/>
                    <a:pt x="70199" y="28956"/>
                    <a:pt x="60674" y="35243"/>
                  </a:cubicBezTo>
                  <a:cubicBezTo>
                    <a:pt x="60388" y="35433"/>
                    <a:pt x="60007" y="35433"/>
                    <a:pt x="59722" y="35147"/>
                  </a:cubicBezTo>
                  <a:lnTo>
                    <a:pt x="52197" y="27622"/>
                  </a:lnTo>
                  <a:cubicBezTo>
                    <a:pt x="50101" y="25527"/>
                    <a:pt x="47339" y="24384"/>
                    <a:pt x="44482" y="24384"/>
                  </a:cubicBezTo>
                  <a:cubicBezTo>
                    <a:pt x="41624" y="24384"/>
                    <a:pt x="38767" y="25527"/>
                    <a:pt x="36767" y="27622"/>
                  </a:cubicBezTo>
                  <a:lnTo>
                    <a:pt x="27622" y="36767"/>
                  </a:lnTo>
                  <a:cubicBezTo>
                    <a:pt x="23336" y="41053"/>
                    <a:pt x="23336" y="48006"/>
                    <a:pt x="27622" y="52292"/>
                  </a:cubicBezTo>
                  <a:lnTo>
                    <a:pt x="35147" y="59817"/>
                  </a:lnTo>
                  <a:cubicBezTo>
                    <a:pt x="35147" y="59817"/>
                    <a:pt x="35433" y="60484"/>
                    <a:pt x="35242" y="60770"/>
                  </a:cubicBezTo>
                  <a:cubicBezTo>
                    <a:pt x="29051" y="70199"/>
                    <a:pt x="24670" y="80677"/>
                    <a:pt x="22384" y="91726"/>
                  </a:cubicBezTo>
                  <a:cubicBezTo>
                    <a:pt x="22384" y="92107"/>
                    <a:pt x="22003" y="92297"/>
                    <a:pt x="21622" y="92297"/>
                  </a:cubicBezTo>
                  <a:lnTo>
                    <a:pt x="10954" y="92297"/>
                  </a:lnTo>
                  <a:cubicBezTo>
                    <a:pt x="4953" y="92297"/>
                    <a:pt x="0" y="97250"/>
                    <a:pt x="0" y="103251"/>
                  </a:cubicBezTo>
                  <a:lnTo>
                    <a:pt x="0" y="116205"/>
                  </a:lnTo>
                  <a:cubicBezTo>
                    <a:pt x="0" y="122206"/>
                    <a:pt x="4953" y="127159"/>
                    <a:pt x="10954" y="127159"/>
                  </a:cubicBezTo>
                  <a:lnTo>
                    <a:pt x="21622" y="127159"/>
                  </a:lnTo>
                  <a:cubicBezTo>
                    <a:pt x="21622" y="127159"/>
                    <a:pt x="22288" y="127445"/>
                    <a:pt x="22384" y="127730"/>
                  </a:cubicBezTo>
                  <a:cubicBezTo>
                    <a:pt x="22765" y="129540"/>
                    <a:pt x="23146" y="131350"/>
                    <a:pt x="23622" y="133064"/>
                  </a:cubicBezTo>
                  <a:cubicBezTo>
                    <a:pt x="24384" y="135731"/>
                    <a:pt x="27146" y="137351"/>
                    <a:pt x="29908" y="136684"/>
                  </a:cubicBezTo>
                  <a:cubicBezTo>
                    <a:pt x="32575" y="135922"/>
                    <a:pt x="34195" y="133160"/>
                    <a:pt x="33528" y="130397"/>
                  </a:cubicBezTo>
                  <a:cubicBezTo>
                    <a:pt x="33147" y="128873"/>
                    <a:pt x="32766" y="127254"/>
                    <a:pt x="32385" y="125635"/>
                  </a:cubicBezTo>
                  <a:cubicBezTo>
                    <a:pt x="31337" y="120587"/>
                    <a:pt x="26860" y="116967"/>
                    <a:pt x="21717" y="116967"/>
                  </a:cubicBezTo>
                  <a:lnTo>
                    <a:pt x="11049" y="116967"/>
                  </a:lnTo>
                  <a:cubicBezTo>
                    <a:pt x="11049" y="116967"/>
                    <a:pt x="10287" y="116586"/>
                    <a:pt x="10287" y="116205"/>
                  </a:cubicBezTo>
                  <a:lnTo>
                    <a:pt x="10287" y="103251"/>
                  </a:lnTo>
                  <a:cubicBezTo>
                    <a:pt x="10287" y="103251"/>
                    <a:pt x="10668" y="102489"/>
                    <a:pt x="11049" y="102489"/>
                  </a:cubicBezTo>
                  <a:lnTo>
                    <a:pt x="21717" y="102489"/>
                  </a:lnTo>
                  <a:cubicBezTo>
                    <a:pt x="26860" y="102489"/>
                    <a:pt x="31432" y="98870"/>
                    <a:pt x="32385" y="93821"/>
                  </a:cubicBezTo>
                  <a:cubicBezTo>
                    <a:pt x="34385" y="84011"/>
                    <a:pt x="38195" y="74771"/>
                    <a:pt x="43720" y="66389"/>
                  </a:cubicBezTo>
                  <a:cubicBezTo>
                    <a:pt x="46577" y="62103"/>
                    <a:pt x="46006" y="56293"/>
                    <a:pt x="42291" y="52673"/>
                  </a:cubicBezTo>
                  <a:lnTo>
                    <a:pt x="34766" y="45149"/>
                  </a:lnTo>
                  <a:cubicBezTo>
                    <a:pt x="34766" y="45149"/>
                    <a:pt x="34480" y="44387"/>
                    <a:pt x="34766" y="44101"/>
                  </a:cubicBezTo>
                  <a:lnTo>
                    <a:pt x="43910" y="34957"/>
                  </a:lnTo>
                  <a:cubicBezTo>
                    <a:pt x="43910" y="34957"/>
                    <a:pt x="44291" y="34766"/>
                    <a:pt x="44482" y="34766"/>
                  </a:cubicBezTo>
                  <a:cubicBezTo>
                    <a:pt x="44672" y="34766"/>
                    <a:pt x="44863" y="34766"/>
                    <a:pt x="45053" y="34957"/>
                  </a:cubicBezTo>
                  <a:lnTo>
                    <a:pt x="52578" y="42482"/>
                  </a:lnTo>
                  <a:cubicBezTo>
                    <a:pt x="56197" y="46101"/>
                    <a:pt x="62008" y="46768"/>
                    <a:pt x="66294" y="43910"/>
                  </a:cubicBezTo>
                  <a:cubicBezTo>
                    <a:pt x="74676" y="38386"/>
                    <a:pt x="83915" y="34576"/>
                    <a:pt x="93726" y="32576"/>
                  </a:cubicBezTo>
                  <a:cubicBezTo>
                    <a:pt x="98774" y="31528"/>
                    <a:pt x="102394" y="27051"/>
                    <a:pt x="102394" y="21908"/>
                  </a:cubicBezTo>
                  <a:lnTo>
                    <a:pt x="102394" y="11240"/>
                  </a:lnTo>
                  <a:cubicBezTo>
                    <a:pt x="102394" y="11240"/>
                    <a:pt x="102775" y="10478"/>
                    <a:pt x="103156" y="10478"/>
                  </a:cubicBezTo>
                  <a:lnTo>
                    <a:pt x="116110" y="10478"/>
                  </a:lnTo>
                  <a:cubicBezTo>
                    <a:pt x="116110" y="10478"/>
                    <a:pt x="116872" y="10859"/>
                    <a:pt x="116872" y="11240"/>
                  </a:cubicBezTo>
                  <a:lnTo>
                    <a:pt x="116872" y="21908"/>
                  </a:lnTo>
                  <a:cubicBezTo>
                    <a:pt x="116872" y="27051"/>
                    <a:pt x="120491" y="31623"/>
                    <a:pt x="125539" y="32576"/>
                  </a:cubicBezTo>
                  <a:cubicBezTo>
                    <a:pt x="135350" y="34576"/>
                    <a:pt x="144589" y="38386"/>
                    <a:pt x="152971" y="43910"/>
                  </a:cubicBezTo>
                  <a:cubicBezTo>
                    <a:pt x="157258" y="46768"/>
                    <a:pt x="163068" y="46196"/>
                    <a:pt x="166688" y="42482"/>
                  </a:cubicBezTo>
                  <a:lnTo>
                    <a:pt x="174212" y="34957"/>
                  </a:lnTo>
                  <a:cubicBezTo>
                    <a:pt x="174212" y="34957"/>
                    <a:pt x="174593" y="34766"/>
                    <a:pt x="174784" y="34766"/>
                  </a:cubicBezTo>
                  <a:cubicBezTo>
                    <a:pt x="174974" y="34766"/>
                    <a:pt x="175165" y="34766"/>
                    <a:pt x="175355" y="34957"/>
                  </a:cubicBezTo>
                  <a:lnTo>
                    <a:pt x="184499" y="44101"/>
                  </a:lnTo>
                  <a:cubicBezTo>
                    <a:pt x="184499" y="44101"/>
                    <a:pt x="184785" y="44863"/>
                    <a:pt x="184499" y="45149"/>
                  </a:cubicBezTo>
                  <a:lnTo>
                    <a:pt x="176975" y="52673"/>
                  </a:lnTo>
                  <a:cubicBezTo>
                    <a:pt x="173355" y="56293"/>
                    <a:pt x="172688" y="62103"/>
                    <a:pt x="175546" y="66389"/>
                  </a:cubicBezTo>
                  <a:cubicBezTo>
                    <a:pt x="181070" y="74771"/>
                    <a:pt x="184880" y="84011"/>
                    <a:pt x="186880" y="93821"/>
                  </a:cubicBezTo>
                  <a:cubicBezTo>
                    <a:pt x="187928" y="98870"/>
                    <a:pt x="192405" y="102489"/>
                    <a:pt x="197548" y="102489"/>
                  </a:cubicBezTo>
                  <a:lnTo>
                    <a:pt x="208217" y="102489"/>
                  </a:lnTo>
                  <a:cubicBezTo>
                    <a:pt x="208217" y="102489"/>
                    <a:pt x="208978" y="102870"/>
                    <a:pt x="208978" y="103251"/>
                  </a:cubicBezTo>
                  <a:lnTo>
                    <a:pt x="208978" y="116205"/>
                  </a:lnTo>
                  <a:cubicBezTo>
                    <a:pt x="208978" y="116205"/>
                    <a:pt x="208597" y="116967"/>
                    <a:pt x="208217" y="116967"/>
                  </a:cubicBezTo>
                  <a:lnTo>
                    <a:pt x="197548" y="116967"/>
                  </a:lnTo>
                  <a:cubicBezTo>
                    <a:pt x="192405" y="116967"/>
                    <a:pt x="187833" y="120587"/>
                    <a:pt x="186880" y="125635"/>
                  </a:cubicBezTo>
                  <a:cubicBezTo>
                    <a:pt x="184880" y="135446"/>
                    <a:pt x="181070" y="144685"/>
                    <a:pt x="175546" y="153067"/>
                  </a:cubicBezTo>
                  <a:cubicBezTo>
                    <a:pt x="172688" y="157353"/>
                    <a:pt x="173260" y="163163"/>
                    <a:pt x="176975" y="166783"/>
                  </a:cubicBezTo>
                  <a:lnTo>
                    <a:pt x="184499" y="174308"/>
                  </a:lnTo>
                  <a:cubicBezTo>
                    <a:pt x="184499" y="174308"/>
                    <a:pt x="184690" y="174689"/>
                    <a:pt x="184690" y="174879"/>
                  </a:cubicBezTo>
                  <a:cubicBezTo>
                    <a:pt x="184690" y="175070"/>
                    <a:pt x="184690" y="175260"/>
                    <a:pt x="184499" y="175451"/>
                  </a:cubicBezTo>
                  <a:lnTo>
                    <a:pt x="175355" y="184595"/>
                  </a:lnTo>
                  <a:cubicBezTo>
                    <a:pt x="175355" y="184595"/>
                    <a:pt x="174974" y="184785"/>
                    <a:pt x="174784" y="184785"/>
                  </a:cubicBezTo>
                  <a:cubicBezTo>
                    <a:pt x="174593" y="184785"/>
                    <a:pt x="174403" y="184785"/>
                    <a:pt x="174212" y="184595"/>
                  </a:cubicBezTo>
                  <a:lnTo>
                    <a:pt x="166688" y="177070"/>
                  </a:lnTo>
                  <a:cubicBezTo>
                    <a:pt x="163068" y="173450"/>
                    <a:pt x="157258" y="172784"/>
                    <a:pt x="152971" y="175641"/>
                  </a:cubicBezTo>
                  <a:cubicBezTo>
                    <a:pt x="144589" y="181166"/>
                    <a:pt x="135350" y="184976"/>
                    <a:pt x="125539" y="186976"/>
                  </a:cubicBezTo>
                  <a:cubicBezTo>
                    <a:pt x="120491" y="188024"/>
                    <a:pt x="116872" y="192500"/>
                    <a:pt x="116872" y="197644"/>
                  </a:cubicBezTo>
                  <a:lnTo>
                    <a:pt x="116872" y="208312"/>
                  </a:lnTo>
                  <a:cubicBezTo>
                    <a:pt x="116872" y="208312"/>
                    <a:pt x="116491" y="209074"/>
                    <a:pt x="116110" y="209074"/>
                  </a:cubicBezTo>
                  <a:lnTo>
                    <a:pt x="103156" y="209074"/>
                  </a:lnTo>
                  <a:cubicBezTo>
                    <a:pt x="103156" y="209074"/>
                    <a:pt x="102394" y="208693"/>
                    <a:pt x="102394" y="208312"/>
                  </a:cubicBezTo>
                  <a:lnTo>
                    <a:pt x="102394" y="197644"/>
                  </a:lnTo>
                  <a:cubicBezTo>
                    <a:pt x="102394" y="192500"/>
                    <a:pt x="98774" y="187928"/>
                    <a:pt x="93726" y="186976"/>
                  </a:cubicBezTo>
                  <a:cubicBezTo>
                    <a:pt x="83915" y="184976"/>
                    <a:pt x="74676" y="181166"/>
                    <a:pt x="66294" y="175641"/>
                  </a:cubicBezTo>
                  <a:cubicBezTo>
                    <a:pt x="62008" y="172784"/>
                    <a:pt x="56197" y="173355"/>
                    <a:pt x="52578" y="177070"/>
                  </a:cubicBezTo>
                  <a:lnTo>
                    <a:pt x="45053" y="184595"/>
                  </a:lnTo>
                  <a:cubicBezTo>
                    <a:pt x="45053" y="184595"/>
                    <a:pt x="44672" y="184785"/>
                    <a:pt x="44482" y="184785"/>
                  </a:cubicBezTo>
                  <a:cubicBezTo>
                    <a:pt x="44291" y="184785"/>
                    <a:pt x="44101" y="184785"/>
                    <a:pt x="43910" y="184595"/>
                  </a:cubicBezTo>
                  <a:lnTo>
                    <a:pt x="34766" y="175451"/>
                  </a:lnTo>
                  <a:cubicBezTo>
                    <a:pt x="34766" y="175451"/>
                    <a:pt x="34576" y="175070"/>
                    <a:pt x="34576" y="174879"/>
                  </a:cubicBezTo>
                  <a:cubicBezTo>
                    <a:pt x="34576" y="174689"/>
                    <a:pt x="34576" y="174498"/>
                    <a:pt x="34766" y="174308"/>
                  </a:cubicBezTo>
                  <a:lnTo>
                    <a:pt x="42291" y="166783"/>
                  </a:lnTo>
                  <a:cubicBezTo>
                    <a:pt x="45910" y="163163"/>
                    <a:pt x="46577" y="157353"/>
                    <a:pt x="43720" y="153067"/>
                  </a:cubicBezTo>
                  <a:cubicBezTo>
                    <a:pt x="43053" y="152019"/>
                    <a:pt x="42386" y="150971"/>
                    <a:pt x="41719" y="149924"/>
                  </a:cubicBezTo>
                  <a:cubicBezTo>
                    <a:pt x="40291" y="147542"/>
                    <a:pt x="37147" y="146685"/>
                    <a:pt x="34766" y="148114"/>
                  </a:cubicBezTo>
                  <a:cubicBezTo>
                    <a:pt x="32385" y="149543"/>
                    <a:pt x="31528" y="152686"/>
                    <a:pt x="32956" y="155067"/>
                  </a:cubicBezTo>
                  <a:cubicBezTo>
                    <a:pt x="33718" y="156305"/>
                    <a:pt x="34385" y="157448"/>
                    <a:pt x="35147" y="158591"/>
                  </a:cubicBezTo>
                  <a:cubicBezTo>
                    <a:pt x="35338" y="158877"/>
                    <a:pt x="35338" y="159258"/>
                    <a:pt x="35052" y="159544"/>
                  </a:cubicBezTo>
                  <a:lnTo>
                    <a:pt x="27527" y="167069"/>
                  </a:lnTo>
                  <a:cubicBezTo>
                    <a:pt x="25432" y="169164"/>
                    <a:pt x="24289" y="171926"/>
                    <a:pt x="24289" y="174784"/>
                  </a:cubicBezTo>
                  <a:cubicBezTo>
                    <a:pt x="24289" y="177641"/>
                    <a:pt x="25432" y="180499"/>
                    <a:pt x="27527" y="182499"/>
                  </a:cubicBezTo>
                  <a:lnTo>
                    <a:pt x="36671" y="191643"/>
                  </a:lnTo>
                  <a:cubicBezTo>
                    <a:pt x="38767" y="193739"/>
                    <a:pt x="41529" y="194882"/>
                    <a:pt x="44386" y="194882"/>
                  </a:cubicBezTo>
                  <a:cubicBezTo>
                    <a:pt x="47244" y="194882"/>
                    <a:pt x="50101" y="193739"/>
                    <a:pt x="52102" y="191643"/>
                  </a:cubicBezTo>
                  <a:lnTo>
                    <a:pt x="56197" y="187547"/>
                  </a:lnTo>
                  <a:cubicBezTo>
                    <a:pt x="59150" y="192500"/>
                    <a:pt x="62484" y="197263"/>
                    <a:pt x="66199" y="201740"/>
                  </a:cubicBezTo>
                  <a:cubicBezTo>
                    <a:pt x="73438" y="210598"/>
                    <a:pt x="77438" y="221837"/>
                    <a:pt x="77438" y="233363"/>
                  </a:cubicBezTo>
                  <a:lnTo>
                    <a:pt x="77438" y="342995"/>
                  </a:lnTo>
                  <a:cubicBezTo>
                    <a:pt x="77438" y="345758"/>
                    <a:pt x="79724" y="348044"/>
                    <a:pt x="82486" y="348044"/>
                  </a:cubicBezTo>
                  <a:cubicBezTo>
                    <a:pt x="85249" y="348044"/>
                    <a:pt x="87535" y="345758"/>
                    <a:pt x="87535" y="342995"/>
                  </a:cubicBezTo>
                  <a:lnTo>
                    <a:pt x="87535" y="233363"/>
                  </a:lnTo>
                  <a:cubicBezTo>
                    <a:pt x="87535" y="219551"/>
                    <a:pt x="82677" y="206026"/>
                    <a:pt x="74009" y="195263"/>
                  </a:cubicBezTo>
                  <a:cubicBezTo>
                    <a:pt x="72390" y="193262"/>
                    <a:pt x="70771" y="191167"/>
                    <a:pt x="69342" y="189071"/>
                  </a:cubicBezTo>
                  <a:cubicBezTo>
                    <a:pt x="76295" y="192596"/>
                    <a:pt x="83725" y="195167"/>
                    <a:pt x="91440" y="196787"/>
                  </a:cubicBezTo>
                  <a:cubicBezTo>
                    <a:pt x="91821" y="196787"/>
                    <a:pt x="92011" y="197168"/>
                    <a:pt x="92011" y="197549"/>
                  </a:cubicBezTo>
                  <a:lnTo>
                    <a:pt x="92011" y="208217"/>
                  </a:lnTo>
                  <a:cubicBezTo>
                    <a:pt x="92011" y="214217"/>
                    <a:pt x="96964" y="219170"/>
                    <a:pt x="102965" y="219170"/>
                  </a:cubicBezTo>
                  <a:lnTo>
                    <a:pt x="115919" y="219170"/>
                  </a:lnTo>
                  <a:cubicBezTo>
                    <a:pt x="121920" y="219170"/>
                    <a:pt x="126873" y="214217"/>
                    <a:pt x="126873" y="208217"/>
                  </a:cubicBezTo>
                  <a:lnTo>
                    <a:pt x="126873" y="197549"/>
                  </a:lnTo>
                  <a:cubicBezTo>
                    <a:pt x="126873" y="197549"/>
                    <a:pt x="127159" y="196882"/>
                    <a:pt x="127444" y="196787"/>
                  </a:cubicBezTo>
                  <a:cubicBezTo>
                    <a:pt x="138493" y="194501"/>
                    <a:pt x="148876" y="190214"/>
                    <a:pt x="158401" y="183928"/>
                  </a:cubicBezTo>
                  <a:cubicBezTo>
                    <a:pt x="158686" y="183737"/>
                    <a:pt x="159067" y="183737"/>
                    <a:pt x="159353" y="184023"/>
                  </a:cubicBezTo>
                  <a:lnTo>
                    <a:pt x="166878" y="191548"/>
                  </a:lnTo>
                  <a:cubicBezTo>
                    <a:pt x="168973" y="193643"/>
                    <a:pt x="171736" y="194786"/>
                    <a:pt x="174593" y="194786"/>
                  </a:cubicBezTo>
                  <a:lnTo>
                    <a:pt x="174593" y="1947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98" name="Picture 2" descr="Backpropagation in Neural Network | GeeksforGeeks">
            <a:extLst>
              <a:ext uri="{FF2B5EF4-FFF2-40B4-BE49-F238E27FC236}">
                <a16:creationId xmlns:a16="http://schemas.microsoft.com/office/drawing/2014/main" id="{B40E19F4-6990-748A-4E0A-02912CFE2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714" y="1641985"/>
            <a:ext cx="4180470" cy="263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61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8A452547-A86B-6F16-8802-1CD3E9CB9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0F795E2-B6A2-BF22-F8C0-E91B013D621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2331" b="2331"/>
          <a:stretch>
            <a:fillRect/>
          </a:stretch>
        </p:blipFill>
        <p:spPr>
          <a:xfrm>
            <a:off x="0" y="0"/>
            <a:ext cx="9144000" cy="5293518"/>
          </a:xfrm>
        </p:spPr>
      </p:pic>
      <p:grpSp>
        <p:nvGrpSpPr>
          <p:cNvPr id="179" name="Google Shape;179;p31">
            <a:extLst>
              <a:ext uri="{FF2B5EF4-FFF2-40B4-BE49-F238E27FC236}">
                <a16:creationId xmlns:a16="http://schemas.microsoft.com/office/drawing/2014/main" id="{75503F85-0D90-06AC-0CAA-88A8F4C10BBB}"/>
              </a:ext>
            </a:extLst>
          </p:cNvPr>
          <p:cNvGrpSpPr/>
          <p:nvPr/>
        </p:nvGrpSpPr>
        <p:grpSpPr>
          <a:xfrm>
            <a:off x="-553225" y="130800"/>
            <a:ext cx="9278700" cy="1300500"/>
            <a:chOff x="-553225" y="130800"/>
            <a:chExt cx="9278700" cy="1300500"/>
          </a:xfrm>
        </p:grpSpPr>
        <p:sp>
          <p:nvSpPr>
            <p:cNvPr id="180" name="Google Shape;180;p31">
              <a:extLst>
                <a:ext uri="{FF2B5EF4-FFF2-40B4-BE49-F238E27FC236}">
                  <a16:creationId xmlns:a16="http://schemas.microsoft.com/office/drawing/2014/main" id="{13380108-7661-31AF-DC1B-2A06A36190F2}"/>
                </a:ext>
              </a:extLst>
            </p:cNvPr>
            <p:cNvSpPr/>
            <p:nvPr/>
          </p:nvSpPr>
          <p:spPr>
            <a:xfrm>
              <a:off x="-553225" y="130800"/>
              <a:ext cx="9278700" cy="1300500"/>
            </a:xfrm>
            <a:prstGeom prst="roundRect">
              <a:avLst>
                <a:gd name="adj" fmla="val 4364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81" name="Google Shape;181;p31">
              <a:extLst>
                <a:ext uri="{FF2B5EF4-FFF2-40B4-BE49-F238E27FC236}">
                  <a16:creationId xmlns:a16="http://schemas.microsoft.com/office/drawing/2014/main" id="{098E40A2-B000-0FE1-A1D3-8CED5EEA1467}"/>
                </a:ext>
              </a:extLst>
            </p:cNvPr>
            <p:cNvSpPr/>
            <p:nvPr/>
          </p:nvSpPr>
          <p:spPr>
            <a:xfrm>
              <a:off x="-343850" y="465625"/>
              <a:ext cx="207900" cy="207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82" name="Google Shape;182;p31">
            <a:extLst>
              <a:ext uri="{FF2B5EF4-FFF2-40B4-BE49-F238E27FC236}">
                <a16:creationId xmlns:a16="http://schemas.microsoft.com/office/drawing/2014/main" id="{A1CD0716-D2EB-2B38-489F-81440B06A2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8899" y="380850"/>
            <a:ext cx="7476576" cy="759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</a:t>
            </a:r>
            <a:r>
              <a:rPr lang="vi-V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hương pháp giải quyết bài toán</a:t>
            </a:r>
          </a:p>
        </p:txBody>
      </p:sp>
      <p:sp>
        <p:nvSpPr>
          <p:cNvPr id="183" name="Google Shape;183;p31">
            <a:extLst>
              <a:ext uri="{FF2B5EF4-FFF2-40B4-BE49-F238E27FC236}">
                <a16:creationId xmlns:a16="http://schemas.microsoft.com/office/drawing/2014/main" id="{3E19188D-CD0E-085E-AC09-358A5B648CF8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228600" y="421800"/>
            <a:ext cx="1020300" cy="7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03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E0638DBC-94AF-D25F-745A-BF524A0FD3B7}"/>
              </a:ext>
            </a:extLst>
          </p:cNvPr>
          <p:cNvSpPr txBox="1">
            <a:spLocks/>
          </p:cNvSpPr>
          <p:nvPr/>
        </p:nvSpPr>
        <p:spPr>
          <a:xfrm>
            <a:off x="277945" y="2343551"/>
            <a:ext cx="4294055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Bài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toán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phân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loại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ảnh</a:t>
            </a:r>
            <a:endParaRPr lang="en-US" sz="2000" b="1" i="1" dirty="0">
              <a:solidFill>
                <a:srgbClr val="FFFF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Bài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toán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sinh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mô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tả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ảnh</a:t>
            </a:r>
            <a:endParaRPr lang="en-US" sz="2000" b="1" i="1" dirty="0">
              <a:solidFill>
                <a:srgbClr val="FFFF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Bài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toán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nhận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diện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đối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tượng</a:t>
            </a:r>
            <a:endParaRPr lang="en-US" sz="2000" b="1" i="1" dirty="0">
              <a:solidFill>
                <a:srgbClr val="FFFF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CED54EF5-7247-6A9C-0149-5892AC5B7782}"/>
              </a:ext>
            </a:extLst>
          </p:cNvPr>
          <p:cNvSpPr txBox="1">
            <a:spLocks/>
          </p:cNvSpPr>
          <p:nvPr/>
        </p:nvSpPr>
        <p:spPr>
          <a:xfrm>
            <a:off x="4431420" y="2343551"/>
            <a:ext cx="4294055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nghệ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chuyển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đổi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giọng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nói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thành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văn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bản</a:t>
            </a:r>
            <a:endParaRPr lang="en-US" sz="2000" b="1" i="1" dirty="0">
              <a:solidFill>
                <a:srgbClr val="FFFF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Bài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toán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ước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lượng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độ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sâu</a:t>
            </a:r>
            <a:endParaRPr lang="en-US" sz="2000" b="1" i="1" dirty="0">
              <a:solidFill>
                <a:srgbClr val="FFFF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Xây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dựng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hệ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thống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hoàn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chỉnh</a:t>
            </a:r>
            <a:endParaRPr lang="en-US" sz="2000" b="1" i="1" dirty="0">
              <a:solidFill>
                <a:srgbClr val="FFFF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44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0D7BD9DC-4199-A66D-EA39-33FF0F7CC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>
            <a:extLst>
              <a:ext uri="{FF2B5EF4-FFF2-40B4-BE49-F238E27FC236}">
                <a16:creationId xmlns:a16="http://schemas.microsoft.com/office/drawing/2014/main" id="{16CAAF1B-4008-3A8E-C9BD-FCDCDD8E89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00025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Bài toán phân loại ảnh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97AF7C-F5A4-8F14-AE36-70885B1E3085}"/>
              </a:ext>
            </a:extLst>
          </p:cNvPr>
          <p:cNvSpPr txBox="1"/>
          <p:nvPr/>
        </p:nvSpPr>
        <p:spPr>
          <a:xfrm>
            <a:off x="228600" y="1733074"/>
            <a:ext cx="40933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vi-VN" dirty="0"/>
              <a:t>Phân loại ảnh: gán nhãn hình ảnh dựa trên đặc trưng, ứng dụng từ nhận dạng chữ viết đến y khoa.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597333-A7CA-B1AF-2B83-D80B535DCA9A}"/>
              </a:ext>
            </a:extLst>
          </p:cNvPr>
          <p:cNvSpPr txBox="1"/>
          <p:nvPr/>
        </p:nvSpPr>
        <p:spPr>
          <a:xfrm>
            <a:off x="228599" y="2638988"/>
            <a:ext cx="3752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: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1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chụp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hay </a:t>
            </a:r>
            <a:r>
              <a:rPr lang="en-US" dirty="0" err="1"/>
              <a:t>không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8D1E0-6C7D-0F5D-E105-5EC45086BE03}"/>
              </a:ext>
            </a:extLst>
          </p:cNvPr>
          <p:cNvSpPr txBox="1"/>
          <p:nvPr/>
        </p:nvSpPr>
        <p:spPr>
          <a:xfrm>
            <a:off x="228599" y="3347492"/>
            <a:ext cx="3914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Phương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: Học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Resnet 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06C12F-DF52-9291-819A-6E9FD5D02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969" y="1518282"/>
            <a:ext cx="4527615" cy="286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9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B512B3E7-8872-7E4C-6D65-741A746E5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>
            <a:extLst>
              <a:ext uri="{FF2B5EF4-FFF2-40B4-BE49-F238E27FC236}">
                <a16:creationId xmlns:a16="http://schemas.microsoft.com/office/drawing/2014/main" id="{46A36EDD-B86F-C3B0-7CC8-E252D4DDC0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00025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Kiến trúc mô hình Resnet 50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146" name="Picture 2" descr="The Annotated ResNet-50 | Towards Data Science">
            <a:extLst>
              <a:ext uri="{FF2B5EF4-FFF2-40B4-BE49-F238E27FC236}">
                <a16:creationId xmlns:a16="http://schemas.microsoft.com/office/drawing/2014/main" id="{89984B93-003D-5A0E-AC6B-6857C7C8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8563"/>
            <a:ext cx="9144000" cy="294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985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79D72642-B649-6C46-372E-87B04420C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>
            <a:extLst>
              <a:ext uri="{FF2B5EF4-FFF2-40B4-BE49-F238E27FC236}">
                <a16:creationId xmlns:a16="http://schemas.microsoft.com/office/drawing/2014/main" id="{5E43480D-44A9-6086-AC22-0BF227E36A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00025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Bài toán sinh mô tả cho ảnh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6981BD-69AE-7971-53F3-1E035273D510}"/>
              </a:ext>
            </a:extLst>
          </p:cNvPr>
          <p:cNvSpPr txBox="1"/>
          <p:nvPr/>
        </p:nvSpPr>
        <p:spPr>
          <a:xfrm>
            <a:off x="228601" y="1222531"/>
            <a:ext cx="40933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Sinh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: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AI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,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giác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97236F-719A-6B21-3737-22EB981AA301}"/>
              </a:ext>
            </a:extLst>
          </p:cNvPr>
          <p:cNvSpPr txBox="1"/>
          <p:nvPr/>
        </p:nvSpPr>
        <p:spPr>
          <a:xfrm>
            <a:off x="228600" y="2128445"/>
            <a:ext cx="37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: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chụp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85A67-0520-F1E3-4B3E-7A8CA248C03A}"/>
              </a:ext>
            </a:extLst>
          </p:cNvPr>
          <p:cNvSpPr txBox="1"/>
          <p:nvPr/>
        </p:nvSpPr>
        <p:spPr>
          <a:xfrm>
            <a:off x="228600" y="2567044"/>
            <a:ext cx="40933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Phương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Merging architecture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. 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CNN </a:t>
            </a:r>
            <a:r>
              <a:rPr lang="en-US" dirty="0" err="1"/>
              <a:t>của</a:t>
            </a:r>
            <a:r>
              <a:rPr lang="en-US" dirty="0"/>
              <a:t> inceptionV3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,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  <a:p>
            <a:pPr marL="285750" lvl="3" indent="-285750" algn="just">
              <a:buFont typeface="Courier New" panose="02070309020205020404" pitchFamily="49" charset="0"/>
              <a:buChar char="o"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LSTM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mã</a:t>
            </a:r>
            <a:endParaRPr lang="en-US" dirty="0"/>
          </a:p>
          <a:p>
            <a:pPr marL="285750" lvl="3" indent="-285750" algn="just">
              <a:buFont typeface="Courier New" panose="02070309020205020404" pitchFamily="49" charset="0"/>
              <a:buChar char="o"/>
            </a:pP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chùm</a:t>
            </a:r>
            <a:r>
              <a:rPr lang="en-US" dirty="0"/>
              <a:t> </a:t>
            </a:r>
            <a:r>
              <a:rPr lang="en-US" dirty="0" err="1"/>
              <a:t>tia</a:t>
            </a:r>
            <a:r>
              <a:rPr lang="en-US" dirty="0"/>
              <a:t> (Beam search)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237505-693D-99C8-5A31-D51E88171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18269"/>
            <a:ext cx="4404584" cy="274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3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8E7C7839-6FFC-5B59-3EF8-7947FBB92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>
            <a:extLst>
              <a:ext uri="{FF2B5EF4-FFF2-40B4-BE49-F238E27FC236}">
                <a16:creationId xmlns:a16="http://schemas.microsoft.com/office/drawing/2014/main" id="{13056235-9469-A49E-D861-CD2514748B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00025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Kiến trúc merging architecture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27A80023-EABE-E1E2-FE21-A1081D4A4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" b="1666"/>
          <a:stretch/>
        </p:blipFill>
        <p:spPr bwMode="auto">
          <a:xfrm>
            <a:off x="1796179" y="1035843"/>
            <a:ext cx="5747621" cy="3743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599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3B4A4FAB-6175-68DF-9BD8-E3CAE4CA1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>
            <a:extLst>
              <a:ext uri="{FF2B5EF4-FFF2-40B4-BE49-F238E27FC236}">
                <a16:creationId xmlns:a16="http://schemas.microsoft.com/office/drawing/2014/main" id="{3A7952DF-D88C-9B15-9D1F-3C15077010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36467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Bộ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mã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hóa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170" name="Picture 2" descr="Inception-v3 Explained | Papers With Code">
            <a:extLst>
              <a:ext uri="{FF2B5EF4-FFF2-40B4-BE49-F238E27FC236}">
                <a16:creationId xmlns:a16="http://schemas.microsoft.com/office/drawing/2014/main" id="{5300EEA0-E8B6-C87F-6A75-2A70BFEEC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4" y="1113631"/>
            <a:ext cx="9144000" cy="355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EA026C0-0897-A075-331D-46CC816CC747}"/>
                  </a:ext>
                </a:extLst>
              </p14:cNvPr>
              <p14:cNvContentPartPr/>
              <p14:nvPr/>
            </p14:nvContentPartPr>
            <p14:xfrm>
              <a:off x="7693751" y="4150204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EA026C0-0897-A075-331D-46CC816CC7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87631" y="41440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B76D8DC-A073-9AFC-C379-32507DD9EA60}"/>
                  </a:ext>
                </a:extLst>
              </p14:cNvPr>
              <p14:cNvContentPartPr/>
              <p14:nvPr/>
            </p14:nvContentPartPr>
            <p14:xfrm>
              <a:off x="5463551" y="2427604"/>
              <a:ext cx="1800" cy="1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B76D8DC-A073-9AFC-C379-32507DD9EA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57431" y="2421484"/>
                <a:ext cx="1404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D0A0FCF-60C6-1073-C882-C87AC9EA9BC5}"/>
                  </a:ext>
                </a:extLst>
              </p14:cNvPr>
              <p14:cNvContentPartPr/>
              <p14:nvPr/>
            </p14:nvContentPartPr>
            <p14:xfrm>
              <a:off x="-314449" y="1250044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D0A0FCF-60C6-1073-C882-C87AC9EA9B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20569" y="1243564"/>
                <a:ext cx="12600" cy="12600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FB3AB47-204F-3E4B-E10F-44C43AAC8D4C}"/>
              </a:ext>
            </a:extLst>
          </p:cNvPr>
          <p:cNvCxnSpPr>
            <a:cxnSpLocks/>
          </p:cNvCxnSpPr>
          <p:nvPr/>
        </p:nvCxnSpPr>
        <p:spPr>
          <a:xfrm>
            <a:off x="8446394" y="2008117"/>
            <a:ext cx="433524" cy="5456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89AC76-BE12-13A6-BABE-CDDC88D5EFB7}"/>
              </a:ext>
            </a:extLst>
          </p:cNvPr>
          <p:cNvCxnSpPr>
            <a:cxnSpLocks/>
          </p:cNvCxnSpPr>
          <p:nvPr/>
        </p:nvCxnSpPr>
        <p:spPr>
          <a:xfrm flipH="1">
            <a:off x="8410712" y="2027564"/>
            <a:ext cx="469206" cy="5067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36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E884E45E-97BC-E1CD-DFA9-A3A3355FD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>
            <a:extLst>
              <a:ext uri="{FF2B5EF4-FFF2-40B4-BE49-F238E27FC236}">
                <a16:creationId xmlns:a16="http://schemas.microsoft.com/office/drawing/2014/main" id="{D289EDDC-3CDD-CBFF-79DB-4A5EB3B1D2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36467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Bộ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giải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mã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1288CBB-D092-2176-226B-7B6BA93E6B0A}"/>
                  </a:ext>
                </a:extLst>
              </p14:cNvPr>
              <p14:cNvContentPartPr/>
              <p14:nvPr/>
            </p14:nvContentPartPr>
            <p14:xfrm>
              <a:off x="7693751" y="4150204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1288CBB-D092-2176-226B-7B6BA93E6B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87631" y="41440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77F77BE-C0E1-1DDC-09E3-E1CFCDCFF70F}"/>
                  </a:ext>
                </a:extLst>
              </p14:cNvPr>
              <p14:cNvContentPartPr/>
              <p14:nvPr/>
            </p14:nvContentPartPr>
            <p14:xfrm>
              <a:off x="5463551" y="2427604"/>
              <a:ext cx="1800" cy="1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77F77BE-C0E1-1DDC-09E3-E1CFCDCFF7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55901" y="2422708"/>
                <a:ext cx="17100" cy="11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49FE02B-2890-4347-5297-65A48CFFAB89}"/>
                  </a:ext>
                </a:extLst>
              </p14:cNvPr>
              <p14:cNvContentPartPr/>
              <p14:nvPr/>
            </p14:nvContentPartPr>
            <p14:xfrm>
              <a:off x="-314449" y="1250044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49FE02B-2890-4347-5297-65A48CFFAB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20569" y="124392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0CE4422B-6793-9ADE-2851-E903C709C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907" y="992936"/>
            <a:ext cx="6324354" cy="372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994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535;p51">
            <a:extLst>
              <a:ext uri="{FF2B5EF4-FFF2-40B4-BE49-F238E27FC236}">
                <a16:creationId xmlns:a16="http://schemas.microsoft.com/office/drawing/2014/main" id="{60FD05F1-4C32-3ACC-2E2C-C2D2CC5F97E1}"/>
              </a:ext>
            </a:extLst>
          </p:cNvPr>
          <p:cNvSpPr/>
          <p:nvPr/>
        </p:nvSpPr>
        <p:spPr>
          <a:xfrm>
            <a:off x="2496276" y="625025"/>
            <a:ext cx="4151478" cy="3893451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</p:txBody>
      </p:sp>
      <p:sp>
        <p:nvSpPr>
          <p:cNvPr id="198" name="Google Shape;1536;p51">
            <a:extLst>
              <a:ext uri="{FF2B5EF4-FFF2-40B4-BE49-F238E27FC236}">
                <a16:creationId xmlns:a16="http://schemas.microsoft.com/office/drawing/2014/main" id="{5FD94271-6AFA-2CB8-9410-000DE95296AB}"/>
              </a:ext>
            </a:extLst>
          </p:cNvPr>
          <p:cNvSpPr/>
          <p:nvPr/>
        </p:nvSpPr>
        <p:spPr>
          <a:xfrm>
            <a:off x="3899986" y="63586"/>
            <a:ext cx="1343974" cy="132629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1.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Tổng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quan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về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đề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tài</a:t>
            </a:r>
            <a:endParaRPr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</p:txBody>
      </p:sp>
      <p:sp>
        <p:nvSpPr>
          <p:cNvPr id="199" name="Google Shape;1537;p51">
            <a:extLst>
              <a:ext uri="{FF2B5EF4-FFF2-40B4-BE49-F238E27FC236}">
                <a16:creationId xmlns:a16="http://schemas.microsoft.com/office/drawing/2014/main" id="{D3CDE41A-7BD9-6EDB-6ECD-4EC3D10BC217}"/>
              </a:ext>
            </a:extLst>
          </p:cNvPr>
          <p:cNvSpPr/>
          <p:nvPr/>
        </p:nvSpPr>
        <p:spPr>
          <a:xfrm>
            <a:off x="5837851" y="1389995"/>
            <a:ext cx="1343974" cy="1326297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2.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Cơ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sở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lý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thuyết</a:t>
            </a:r>
            <a:endParaRPr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</p:txBody>
      </p:sp>
      <p:sp>
        <p:nvSpPr>
          <p:cNvPr id="200" name="Google Shape;1538;p51">
            <a:extLst>
              <a:ext uri="{FF2B5EF4-FFF2-40B4-BE49-F238E27FC236}">
                <a16:creationId xmlns:a16="http://schemas.microsoft.com/office/drawing/2014/main" id="{3943D9BE-3B5F-49B7-2C18-489867512C9B}"/>
              </a:ext>
            </a:extLst>
          </p:cNvPr>
          <p:cNvSpPr/>
          <p:nvPr/>
        </p:nvSpPr>
        <p:spPr>
          <a:xfrm>
            <a:off x="1962175" y="1389995"/>
            <a:ext cx="1343974" cy="1326297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5.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Hướng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phát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triển</a:t>
            </a:r>
            <a:endParaRPr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</p:txBody>
      </p:sp>
      <p:sp>
        <p:nvSpPr>
          <p:cNvPr id="201" name="Google Shape;1539;p51">
            <a:extLst>
              <a:ext uri="{FF2B5EF4-FFF2-40B4-BE49-F238E27FC236}">
                <a16:creationId xmlns:a16="http://schemas.microsoft.com/office/drawing/2014/main" id="{AD1B0689-ABB7-13EE-15E9-4B7F93A88CFE}"/>
              </a:ext>
            </a:extLst>
          </p:cNvPr>
          <p:cNvSpPr/>
          <p:nvPr/>
        </p:nvSpPr>
        <p:spPr>
          <a:xfrm>
            <a:off x="2667606" y="3707003"/>
            <a:ext cx="1343974" cy="132629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4.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Kết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quả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thực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nghiệm</a:t>
            </a:r>
            <a:endParaRPr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</p:txBody>
      </p:sp>
      <p:sp>
        <p:nvSpPr>
          <p:cNvPr id="202" name="Google Shape;1540;p51">
            <a:extLst>
              <a:ext uri="{FF2B5EF4-FFF2-40B4-BE49-F238E27FC236}">
                <a16:creationId xmlns:a16="http://schemas.microsoft.com/office/drawing/2014/main" id="{157F1D7B-CBD5-0CC6-6759-5A5756AD33E9}"/>
              </a:ext>
            </a:extLst>
          </p:cNvPr>
          <p:cNvSpPr/>
          <p:nvPr/>
        </p:nvSpPr>
        <p:spPr>
          <a:xfrm>
            <a:off x="5132359" y="3753616"/>
            <a:ext cx="1343974" cy="132629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3. Phương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pháp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giải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quyết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bài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toán</a:t>
            </a:r>
            <a:endParaRPr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965DAD-3E8E-E4C7-0699-A0D7FA03A595}"/>
              </a:ext>
            </a:extLst>
          </p:cNvPr>
          <p:cNvSpPr txBox="1"/>
          <p:nvPr/>
        </p:nvSpPr>
        <p:spPr>
          <a:xfrm>
            <a:off x="3643276" y="2439293"/>
            <a:ext cx="19788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NỘI</a:t>
            </a:r>
            <a:r>
              <a:rPr lang="en-US" sz="3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DUNG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9" grpId="0" animBg="1"/>
      <p:bldP spid="200" grpId="0" animBg="1"/>
      <p:bldP spid="201" grpId="0" animBg="1"/>
      <p:bldP spid="20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18E1E3C2-9F87-3D23-3696-DC271F397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>
            <a:extLst>
              <a:ext uri="{FF2B5EF4-FFF2-40B4-BE49-F238E27FC236}">
                <a16:creationId xmlns:a16="http://schemas.microsoft.com/office/drawing/2014/main" id="{E258FD35-4B44-5B04-F078-DBC37CD36F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36467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Thuật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toán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tìm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kiếm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theo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chùm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tia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(Beam Search)</a:t>
            </a:r>
            <a:endParaRPr sz="2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D5F3177-BE81-057E-5902-E06B1874F61F}"/>
                  </a:ext>
                </a:extLst>
              </p14:cNvPr>
              <p14:cNvContentPartPr/>
              <p14:nvPr/>
            </p14:nvContentPartPr>
            <p14:xfrm>
              <a:off x="7679464" y="4364516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D5F3177-BE81-057E-5902-E06B1874F6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3344" y="435839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F00B9D2-01D2-9B14-90E9-025317614326}"/>
                  </a:ext>
                </a:extLst>
              </p14:cNvPr>
              <p14:cNvContentPartPr/>
              <p14:nvPr/>
            </p14:nvContentPartPr>
            <p14:xfrm>
              <a:off x="5449264" y="2641916"/>
              <a:ext cx="1800" cy="14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F00B9D2-01D2-9B14-90E9-0253176143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41614" y="2637020"/>
                <a:ext cx="17100" cy="11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756D4C7-C2C2-C416-BF4B-EBA8EB41DE8A}"/>
                  </a:ext>
                </a:extLst>
              </p14:cNvPr>
              <p14:cNvContentPartPr/>
              <p14:nvPr/>
            </p14:nvContentPartPr>
            <p14:xfrm>
              <a:off x="-328736" y="1464356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756D4C7-C2C2-C416-BF4B-EBA8EB41DE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34856" y="1458236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62E1F0A-BACC-C7FE-52F6-7E1BAC4AF0D9}"/>
              </a:ext>
            </a:extLst>
          </p:cNvPr>
          <p:cNvSpPr txBox="1"/>
          <p:nvPr/>
        </p:nvSpPr>
        <p:spPr>
          <a:xfrm>
            <a:off x="214313" y="1023479"/>
            <a:ext cx="822067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1900" b="1" dirty="0">
                <a:latin typeface="+mn-lt"/>
                <a:cs typeface="Times New Roman" panose="02020603050405020304" pitchFamily="18" charset="0"/>
              </a:rPr>
              <a:t>Tổng quan: </a:t>
            </a:r>
            <a:r>
              <a:rPr lang="vi-VN" sz="1900" b="0" i="0" dirty="0">
                <a:effectLst/>
                <a:latin typeface="+mn-lt"/>
                <a:cs typeface="Times New Roman" panose="02020603050405020304" pitchFamily="18" charset="0"/>
              </a:rPr>
              <a:t>Beam Search là một thuật toán tìm kiếm heuristic, là một biến thể của thuật toán tìm kiếm theo chiều rộng (Breadth-First Search). Thay vì giữ lại tất cả các trạng thái có thể, nó chỉ giữ lại k trạng thái tốt nhất (k là beam width).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A16A0-C5D7-F4F7-C811-1F0FAA2C2726}"/>
              </a:ext>
            </a:extLst>
          </p:cNvPr>
          <p:cNvSpPr txBox="1"/>
          <p:nvPr/>
        </p:nvSpPr>
        <p:spPr>
          <a:xfrm>
            <a:off x="228600" y="2459972"/>
            <a:ext cx="8314965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1900" b="1" dirty="0">
                <a:latin typeface="+mn-lt"/>
                <a:cs typeface="Times New Roman" panose="02020603050405020304" pitchFamily="18" charset="0"/>
              </a:rPr>
              <a:t>Các bước tổng quan của thuật toán:</a:t>
            </a:r>
          </a:p>
          <a:p>
            <a:pPr marL="342900" lvl="1" indent="-342900" algn="just">
              <a:buFont typeface="Courier New" panose="02070309020205020404" pitchFamily="49" charset="0"/>
              <a:buChar char="o"/>
            </a:pPr>
            <a:r>
              <a:rPr lang="vi-VN" sz="1900" b="0" i="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Khởi tạo với trạng thái ban đầu </a:t>
            </a:r>
          </a:p>
          <a:p>
            <a:pPr marL="342900" lvl="1" indent="-342900" algn="just">
              <a:buFont typeface="Courier New" panose="02070309020205020404" pitchFamily="49" charset="0"/>
              <a:buChar char="o"/>
            </a:pPr>
            <a:r>
              <a:rPr lang="vi-VN" sz="1900" b="0" i="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Tại mỗi bước: Tạo tất cả các trạng thái con có thể </a:t>
            </a:r>
          </a:p>
          <a:p>
            <a:pPr marL="342900" lvl="1" indent="-342900" algn="just">
              <a:buFont typeface="Courier New" panose="02070309020205020404" pitchFamily="49" charset="0"/>
              <a:buChar char="o"/>
            </a:pPr>
            <a:r>
              <a:rPr lang="vi-VN" sz="1900" b="0" i="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Tính điểm cho mỗi trạng thái con </a:t>
            </a:r>
          </a:p>
          <a:p>
            <a:pPr marL="342900" lvl="1" indent="-342900" algn="just">
              <a:buFont typeface="Courier New" panose="02070309020205020404" pitchFamily="49" charset="0"/>
              <a:buChar char="o"/>
            </a:pPr>
            <a:r>
              <a:rPr lang="vi-VN" sz="1900" b="0" i="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Lặp lại cho đến khi đạt điều kiện dừng </a:t>
            </a:r>
          </a:p>
          <a:p>
            <a:pPr marL="342900" lvl="1" indent="-342900" algn="just">
              <a:buFont typeface="Courier New" panose="02070309020205020404" pitchFamily="49" charset="0"/>
              <a:buChar char="o"/>
            </a:pPr>
            <a:r>
              <a:rPr lang="vi-VN" sz="1900" b="0" i="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Trả về trạng thái tốt nhất</a:t>
            </a:r>
            <a:endParaRPr lang="vi-VN" sz="19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39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78C2BC37-73FD-E8C0-2621-57813DE11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>
            <a:extLst>
              <a:ext uri="{FF2B5EF4-FFF2-40B4-BE49-F238E27FC236}">
                <a16:creationId xmlns:a16="http://schemas.microsoft.com/office/drawing/2014/main" id="{009526C9-7E1F-4A7C-2C29-E52664FAC5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744" y="122167"/>
            <a:ext cx="8615362" cy="92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Ví</a:t>
            </a:r>
            <a:r>
              <a:rPr lang="en-US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3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dụ</a:t>
            </a:r>
            <a:r>
              <a:rPr lang="en-US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3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thuật</a:t>
            </a:r>
            <a:r>
              <a:rPr lang="en-US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3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toán</a:t>
            </a:r>
            <a:r>
              <a:rPr lang="en-US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3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tìm</a:t>
            </a:r>
            <a:r>
              <a:rPr lang="en-US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3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kiếm</a:t>
            </a:r>
            <a:r>
              <a:rPr lang="en-US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3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theo</a:t>
            </a:r>
            <a:r>
              <a:rPr lang="en-US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3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chùm</a:t>
            </a:r>
            <a:r>
              <a:rPr lang="en-US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3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tia</a:t>
            </a:r>
            <a:r>
              <a:rPr lang="en-US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(Beam Search) </a:t>
            </a:r>
            <a:r>
              <a:rPr lang="en-US" sz="23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với</a:t>
            </a:r>
            <a:r>
              <a:rPr lang="en-US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3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beam_width</a:t>
            </a:r>
            <a:r>
              <a:rPr lang="en-US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2</a:t>
            </a:r>
            <a:endParaRPr sz="23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C40C072-89F2-7916-7D87-084E392F17D6}"/>
                  </a:ext>
                </a:extLst>
              </p14:cNvPr>
              <p14:cNvContentPartPr/>
              <p14:nvPr/>
            </p14:nvContentPartPr>
            <p14:xfrm>
              <a:off x="-314449" y="1250044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C40C072-89F2-7916-7D87-084E392F17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20569" y="124392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7DB1DF6-392F-36FC-326B-B888CF9AB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631" y="1114425"/>
            <a:ext cx="7021587" cy="365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65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A6378F4F-EA02-97F7-0A16-34454F3EF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>
            <a:extLst>
              <a:ext uri="{FF2B5EF4-FFF2-40B4-BE49-F238E27FC236}">
                <a16:creationId xmlns:a16="http://schemas.microsoft.com/office/drawing/2014/main" id="{73C93D59-9004-E23A-E23E-26BA996BAB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51802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Bài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toán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nhận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diện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đối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tượng</a:t>
            </a:r>
            <a:endParaRPr sz="2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570522C-A1E1-8C29-23E2-AA381F8E6D90}"/>
                  </a:ext>
                </a:extLst>
              </p14:cNvPr>
              <p14:cNvContentPartPr/>
              <p14:nvPr/>
            </p14:nvContentPartPr>
            <p14:xfrm>
              <a:off x="-585912" y="1135744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570522C-A1E1-8C29-23E2-AA381F8E6D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92032" y="112962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EB5EC2A-95F8-47A5-FCA5-E80D6FD00D32}"/>
              </a:ext>
            </a:extLst>
          </p:cNvPr>
          <p:cNvSpPr txBox="1"/>
          <p:nvPr/>
        </p:nvSpPr>
        <p:spPr>
          <a:xfrm>
            <a:off x="107157" y="1665443"/>
            <a:ext cx="40933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vi-VN" dirty="0"/>
              <a:t>Nhận diện đối tượng: kỹ thuật thị giác máy tính xác định vị trí và phân loại vật thể trong ảnh thông qua mạng nơ-ron tích chập.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0766-82E9-E78A-0869-2424C3209D7B}"/>
              </a:ext>
            </a:extLst>
          </p:cNvPr>
          <p:cNvSpPr txBox="1"/>
          <p:nvPr/>
        </p:nvSpPr>
        <p:spPr>
          <a:xfrm>
            <a:off x="107156" y="2571357"/>
            <a:ext cx="3752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: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cản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chụp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7AC2B8-8E93-5A64-907C-DAE0B76C42F6}"/>
              </a:ext>
            </a:extLst>
          </p:cNvPr>
          <p:cNvSpPr txBox="1"/>
          <p:nvPr/>
        </p:nvSpPr>
        <p:spPr>
          <a:xfrm>
            <a:off x="107156" y="3200165"/>
            <a:ext cx="4093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Phương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: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Yolov11</a:t>
            </a:r>
          </a:p>
        </p:txBody>
      </p:sp>
      <p:pic>
        <p:nvPicPr>
          <p:cNvPr id="1028" name="Picture 4" descr="The Complete Guide to Object Detection: An Introduction to Detection in  2024 — visionplatform">
            <a:extLst>
              <a:ext uri="{FF2B5EF4-FFF2-40B4-BE49-F238E27FC236}">
                <a16:creationId xmlns:a16="http://schemas.microsoft.com/office/drawing/2014/main" id="{A63730E7-9D0E-987B-10E7-44BF16900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765" y="1383260"/>
            <a:ext cx="4639504" cy="289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72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4C03FC52-EC01-8DAC-A389-7BD7867BF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>
            <a:extLst>
              <a:ext uri="{FF2B5EF4-FFF2-40B4-BE49-F238E27FC236}">
                <a16:creationId xmlns:a16="http://schemas.microsoft.com/office/drawing/2014/main" id="{B0E158E3-206B-98B3-FDC3-6581F6005B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51802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Kiến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trúc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mô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hình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YOLOv11</a:t>
            </a:r>
            <a:endParaRPr sz="2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4549E07-C390-C3E9-5DCA-1B3C6863F91D}"/>
                  </a:ext>
                </a:extLst>
              </p14:cNvPr>
              <p14:cNvContentPartPr/>
              <p14:nvPr/>
            </p14:nvContentPartPr>
            <p14:xfrm>
              <a:off x="-585912" y="1135744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4549E07-C390-C3E9-5DCA-1B3C6863F9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92032" y="112962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B4E68B3-30CB-1AA6-3FCC-0907EE385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228" y="1135745"/>
            <a:ext cx="8253213" cy="359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43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96B6277A-3774-AC0E-43A4-67751FC32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>
            <a:extLst>
              <a:ext uri="{FF2B5EF4-FFF2-40B4-BE49-F238E27FC236}">
                <a16:creationId xmlns:a16="http://schemas.microsoft.com/office/drawing/2014/main" id="{64F2B34C-2246-1B7F-6031-CFE5D14E2E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51802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Bài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toán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ước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lượng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độ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sâu</a:t>
            </a:r>
            <a:endParaRPr sz="2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8D6FE0-02CC-FAB1-1F40-0732C60EEB61}"/>
                  </a:ext>
                </a:extLst>
              </p14:cNvPr>
              <p14:cNvContentPartPr/>
              <p14:nvPr/>
            </p14:nvContentPartPr>
            <p14:xfrm>
              <a:off x="-585912" y="1135744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8D6FE0-02CC-FAB1-1F40-0732C60EEB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92032" y="112962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EE3B565-639E-41F1-7D8B-2CA3B040882C}"/>
              </a:ext>
            </a:extLst>
          </p:cNvPr>
          <p:cNvSpPr txBox="1"/>
          <p:nvPr/>
        </p:nvSpPr>
        <p:spPr>
          <a:xfrm>
            <a:off x="107157" y="1665443"/>
            <a:ext cx="40933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vi-VN" dirty="0"/>
              <a:t>Ước lượng độ sâu: kỹ thuật thị giác máy tính đo khoảng cách từ camera đến điểm ảnh, tạo bản đồ độ sâu từ hình ảnh 2D.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ABF4B6-C25E-5B9D-5821-9EA414C8D9D8}"/>
              </a:ext>
            </a:extLst>
          </p:cNvPr>
          <p:cNvSpPr txBox="1"/>
          <p:nvPr/>
        </p:nvSpPr>
        <p:spPr>
          <a:xfrm>
            <a:off x="107156" y="2571357"/>
            <a:ext cx="3752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: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cản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58DC4-35CE-0934-DB10-A6C0885C8406}"/>
              </a:ext>
            </a:extLst>
          </p:cNvPr>
          <p:cNvSpPr txBox="1"/>
          <p:nvPr/>
        </p:nvSpPr>
        <p:spPr>
          <a:xfrm>
            <a:off x="107156" y="3200165"/>
            <a:ext cx="4093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Phương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: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ước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Depth Anything V2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642E3-7547-A1A1-9F04-3A7373EC38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83" b="1692"/>
          <a:stretch/>
        </p:blipFill>
        <p:spPr>
          <a:xfrm>
            <a:off x="4457700" y="824502"/>
            <a:ext cx="4300538" cy="377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A3B32253-CAC6-A972-0E20-2CDC8B5C6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>
            <a:extLst>
              <a:ext uri="{FF2B5EF4-FFF2-40B4-BE49-F238E27FC236}">
                <a16:creationId xmlns:a16="http://schemas.microsoft.com/office/drawing/2014/main" id="{CBB43708-7EDA-84BE-B819-CD89B3A99A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51802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Kiến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trúc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Depth Anything V2</a:t>
            </a:r>
            <a:endParaRPr sz="2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CFAA1BA-FFA9-36BB-8AAC-12A0D3760698}"/>
                  </a:ext>
                </a:extLst>
              </p14:cNvPr>
              <p14:cNvContentPartPr/>
              <p14:nvPr/>
            </p14:nvContentPartPr>
            <p14:xfrm>
              <a:off x="-585912" y="1135744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CFAA1BA-FFA9-36BB-8AAC-12A0D37606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92032" y="112962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B86F624A-BC0C-0955-2C5D-C4716B4F1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38" y="978581"/>
            <a:ext cx="7468723" cy="385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423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B072EBBF-B5C5-DBDB-58BE-7FCBFD1DC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>
            <a:extLst>
              <a:ext uri="{FF2B5EF4-FFF2-40B4-BE49-F238E27FC236}">
                <a16:creationId xmlns:a16="http://schemas.microsoft.com/office/drawing/2014/main" id="{72450E66-6CB2-81ED-F97B-F2046B2287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51802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nghệ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chuyển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đổi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giọng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nói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thành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văn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bản</a:t>
            </a:r>
            <a:endParaRPr sz="2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ED77380-03BE-5987-96CC-DB33028D724A}"/>
                  </a:ext>
                </a:extLst>
              </p14:cNvPr>
              <p14:cNvContentPartPr/>
              <p14:nvPr/>
            </p14:nvContentPartPr>
            <p14:xfrm>
              <a:off x="-585912" y="1135744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ED77380-03BE-5987-96CC-DB33028D72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92032" y="112962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3381E3D-EF3C-2F0D-EF14-E4170C833FE6}"/>
              </a:ext>
            </a:extLst>
          </p:cNvPr>
          <p:cNvSpPr txBox="1"/>
          <p:nvPr/>
        </p:nvSpPr>
        <p:spPr>
          <a:xfrm>
            <a:off x="107157" y="1665443"/>
            <a:ext cx="40933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Text to Speech (TTS): </a:t>
            </a:r>
            <a:r>
              <a:rPr lang="en-US" dirty="0" err="1">
                <a:effectLst/>
              </a:rPr>
              <a:t>công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nghệ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chuyển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văn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bản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thành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giọng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nói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cho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phép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máy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tính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đọc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nội</a:t>
            </a:r>
            <a:r>
              <a:rPr lang="en-US" dirty="0">
                <a:effectLst/>
              </a:rPr>
              <a:t> dung </a:t>
            </a:r>
            <a:r>
              <a:rPr lang="en-US" dirty="0" err="1">
                <a:effectLst/>
              </a:rPr>
              <a:t>một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cách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tự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nhiên</a:t>
            </a:r>
            <a:r>
              <a:rPr lang="en-US" dirty="0">
                <a:effectLst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E09805-66D4-7203-7947-A4199BC613A8}"/>
              </a:ext>
            </a:extLst>
          </p:cNvPr>
          <p:cNvSpPr txBox="1"/>
          <p:nvPr/>
        </p:nvSpPr>
        <p:spPr>
          <a:xfrm>
            <a:off x="107156" y="2571357"/>
            <a:ext cx="3752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: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F0AE0-86E7-1FF9-161B-ACF04C0750F6}"/>
              </a:ext>
            </a:extLst>
          </p:cNvPr>
          <p:cNvSpPr txBox="1"/>
          <p:nvPr/>
        </p:nvSpPr>
        <p:spPr>
          <a:xfrm>
            <a:off x="107156" y="3200165"/>
            <a:ext cx="4093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Phương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TTS </a:t>
            </a:r>
            <a:r>
              <a:rPr lang="en-US" dirty="0" err="1"/>
              <a:t>thông</a:t>
            </a:r>
            <a:r>
              <a:rPr lang="en-US" dirty="0"/>
              <a:t> qua Api </a:t>
            </a:r>
            <a:r>
              <a:rPr lang="en-US" dirty="0" err="1"/>
              <a:t>của</a:t>
            </a:r>
            <a:r>
              <a:rPr lang="en-US" dirty="0"/>
              <a:t> google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36E1E9-2A67-60C4-FF70-DB19A2869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637" y="1665443"/>
            <a:ext cx="4576763" cy="212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0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3F299C56-4362-CD75-394D-6E8F24D6B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>
            <a:extLst>
              <a:ext uri="{FF2B5EF4-FFF2-40B4-BE49-F238E27FC236}">
                <a16:creationId xmlns:a16="http://schemas.microsoft.com/office/drawing/2014/main" id="{D26475B7-87F0-0B09-246F-DE8C920422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51802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Xây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dựng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hệ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thống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hoàn</a:t>
            </a:r>
            <a:r>
              <a:rPr lang="en-US" sz="2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chỉnh</a:t>
            </a:r>
            <a:endParaRPr sz="2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1BDB635-8B35-5E83-A378-8FB1B55F98B7}"/>
                  </a:ext>
                </a:extLst>
              </p14:cNvPr>
              <p14:cNvContentPartPr/>
              <p14:nvPr/>
            </p14:nvContentPartPr>
            <p14:xfrm>
              <a:off x="-585912" y="1135744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1BDB635-8B35-5E83-A378-8FB1B55F98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92032" y="112962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771A9DD-6EC8-343A-BCF9-8EBB32FC0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960" y="894169"/>
            <a:ext cx="8686440" cy="399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38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4A10C84A-F027-8135-E535-6CBEFB38C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BC68171F-EA44-8360-C62B-EB7E0062D04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834" b="7834"/>
          <a:stretch>
            <a:fillRect/>
          </a:stretch>
        </p:blipFill>
        <p:spPr/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627525-53F9-A72F-C082-18207569F7A6}"/>
              </a:ext>
            </a:extLst>
          </p:cNvPr>
          <p:cNvSpPr txBox="1"/>
          <p:nvPr/>
        </p:nvSpPr>
        <p:spPr>
          <a:xfrm>
            <a:off x="0" y="5143500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cnblogs.com/xueweihan/p/15183406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nd/3.0/"/>
              </a:rPr>
              <a:t>CC BY-NC-ND</a:t>
            </a:r>
            <a:endParaRPr lang="en-US" sz="900"/>
          </a:p>
        </p:txBody>
      </p:sp>
      <p:grpSp>
        <p:nvGrpSpPr>
          <p:cNvPr id="179" name="Google Shape;179;p31">
            <a:extLst>
              <a:ext uri="{FF2B5EF4-FFF2-40B4-BE49-F238E27FC236}">
                <a16:creationId xmlns:a16="http://schemas.microsoft.com/office/drawing/2014/main" id="{2B086396-0B84-6F66-9AA4-876753739896}"/>
              </a:ext>
            </a:extLst>
          </p:cNvPr>
          <p:cNvGrpSpPr/>
          <p:nvPr/>
        </p:nvGrpSpPr>
        <p:grpSpPr>
          <a:xfrm>
            <a:off x="-553225" y="130800"/>
            <a:ext cx="9278700" cy="1300500"/>
            <a:chOff x="-553225" y="130800"/>
            <a:chExt cx="9278700" cy="1300500"/>
          </a:xfrm>
        </p:grpSpPr>
        <p:sp>
          <p:nvSpPr>
            <p:cNvPr id="180" name="Google Shape;180;p31">
              <a:extLst>
                <a:ext uri="{FF2B5EF4-FFF2-40B4-BE49-F238E27FC236}">
                  <a16:creationId xmlns:a16="http://schemas.microsoft.com/office/drawing/2014/main" id="{20579C56-08FA-2B32-8EF3-F462677841A0}"/>
                </a:ext>
              </a:extLst>
            </p:cNvPr>
            <p:cNvSpPr/>
            <p:nvPr/>
          </p:nvSpPr>
          <p:spPr>
            <a:xfrm>
              <a:off x="-553225" y="130800"/>
              <a:ext cx="9278700" cy="1300500"/>
            </a:xfrm>
            <a:prstGeom prst="roundRect">
              <a:avLst>
                <a:gd name="adj" fmla="val 4364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81" name="Google Shape;181;p31">
              <a:extLst>
                <a:ext uri="{FF2B5EF4-FFF2-40B4-BE49-F238E27FC236}">
                  <a16:creationId xmlns:a16="http://schemas.microsoft.com/office/drawing/2014/main" id="{2CA8825E-B9FB-55F7-DC79-1FA590782E4B}"/>
                </a:ext>
              </a:extLst>
            </p:cNvPr>
            <p:cNvSpPr/>
            <p:nvPr/>
          </p:nvSpPr>
          <p:spPr>
            <a:xfrm>
              <a:off x="-343850" y="465625"/>
              <a:ext cx="207900" cy="207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82" name="Google Shape;182;p31">
            <a:extLst>
              <a:ext uri="{FF2B5EF4-FFF2-40B4-BE49-F238E27FC236}">
                <a16:creationId xmlns:a16="http://schemas.microsoft.com/office/drawing/2014/main" id="{7C16F9B8-8365-7B83-8B40-B6ED6D136D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8899" y="380850"/>
            <a:ext cx="7802232" cy="759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Kết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quả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thực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nghiệm</a:t>
            </a:r>
            <a:endParaRPr lang="vi-VN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3" name="Google Shape;183;p31">
            <a:extLst>
              <a:ext uri="{FF2B5EF4-FFF2-40B4-BE49-F238E27FC236}">
                <a16:creationId xmlns:a16="http://schemas.microsoft.com/office/drawing/2014/main" id="{0038E795-AB7B-D477-4CD6-F66D8BBF7E5C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228600" y="421800"/>
            <a:ext cx="1020300" cy="7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04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5361B048-7559-CB32-DA06-7502438BC116}"/>
              </a:ext>
            </a:extLst>
          </p:cNvPr>
          <p:cNvSpPr txBox="1">
            <a:spLocks/>
          </p:cNvSpPr>
          <p:nvPr/>
        </p:nvSpPr>
        <p:spPr>
          <a:xfrm>
            <a:off x="487560" y="2431737"/>
            <a:ext cx="4294055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Kết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quả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huấn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luyện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mô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hình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sinh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mô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tả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ảnh</a:t>
            </a:r>
            <a:endParaRPr lang="en-US" sz="2000" b="1" i="1" dirty="0">
              <a:solidFill>
                <a:srgbClr val="FFFF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Kết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quả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thực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nghiệm</a:t>
            </a:r>
            <a:endParaRPr lang="en-US" sz="2000" b="1" i="1" dirty="0">
              <a:solidFill>
                <a:srgbClr val="FFFF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10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3A5908C6-DD02-4BB3-41FE-7459CE30A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>
            <a:extLst>
              <a:ext uri="{FF2B5EF4-FFF2-40B4-BE49-F238E27FC236}">
                <a16:creationId xmlns:a16="http://schemas.microsoft.com/office/drawing/2014/main" id="{7D0DFDF0-FD16-0CB4-9023-9A63C266BA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Kết quả huấn luyện mô hình sinh mô tả cho ảnh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89ADB-1622-B727-6ABB-616ECB4513DB}"/>
              </a:ext>
            </a:extLst>
          </p:cNvPr>
          <p:cNvSpPr txBox="1"/>
          <p:nvPr/>
        </p:nvSpPr>
        <p:spPr>
          <a:xfrm>
            <a:off x="228600" y="1255652"/>
            <a:ext cx="3014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Đạt Bleu-4 score: ~0.22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6D466C-DC25-85FF-323B-2EAA7EB8A257}"/>
              </a:ext>
            </a:extLst>
          </p:cNvPr>
          <p:cNvSpPr txBox="1"/>
          <p:nvPr/>
        </p:nvSpPr>
        <p:spPr>
          <a:xfrm>
            <a:off x="228600" y="3778991"/>
            <a:ext cx="3656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Giá</a:t>
            </a:r>
            <a:r>
              <a:rPr lang="en-US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trị</a:t>
            </a:r>
            <a:r>
              <a:rPr lang="en-US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hàm</a:t>
            </a:r>
            <a:r>
              <a:rPr lang="en-US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mất</a:t>
            </a:r>
            <a:r>
              <a:rPr lang="en-US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mát</a:t>
            </a:r>
            <a:r>
              <a:rPr lang="en-US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duy</a:t>
            </a:r>
            <a:r>
              <a:rPr lang="en-US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trì</a:t>
            </a:r>
            <a:r>
              <a:rPr lang="en-US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ở </a:t>
            </a:r>
            <a:r>
              <a:rPr lang="en-US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mức</a:t>
            </a:r>
            <a:r>
              <a:rPr lang="en-US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~0.2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C17344-8BFC-1757-2E6D-0226D3357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481" y="857249"/>
            <a:ext cx="2668905" cy="1956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206AC3-D593-545C-C665-8E59FDEDF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481" y="2937508"/>
            <a:ext cx="2668905" cy="21031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229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627789C-5FE5-5BF6-086A-BA56D79C734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0952" b="10952"/>
          <a:stretch>
            <a:fillRect/>
          </a:stretch>
        </p:blipFill>
        <p:spPr/>
      </p:pic>
      <p:grpSp>
        <p:nvGrpSpPr>
          <p:cNvPr id="179" name="Google Shape;179;p31"/>
          <p:cNvGrpSpPr/>
          <p:nvPr/>
        </p:nvGrpSpPr>
        <p:grpSpPr>
          <a:xfrm>
            <a:off x="-488932" y="130800"/>
            <a:ext cx="9278700" cy="1300500"/>
            <a:chOff x="-553225" y="130800"/>
            <a:chExt cx="9278700" cy="1300500"/>
          </a:xfrm>
        </p:grpSpPr>
        <p:sp>
          <p:nvSpPr>
            <p:cNvPr id="180" name="Google Shape;180;p31"/>
            <p:cNvSpPr/>
            <p:nvPr/>
          </p:nvSpPr>
          <p:spPr>
            <a:xfrm>
              <a:off x="-553225" y="130800"/>
              <a:ext cx="9278700" cy="1300500"/>
            </a:xfrm>
            <a:prstGeom prst="roundRect">
              <a:avLst>
                <a:gd name="adj" fmla="val 4364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81" name="Google Shape;181;p31"/>
            <p:cNvSpPr/>
            <p:nvPr/>
          </p:nvSpPr>
          <p:spPr>
            <a:xfrm>
              <a:off x="-343850" y="465625"/>
              <a:ext cx="207900" cy="207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1248900" y="380850"/>
            <a:ext cx="7316456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TỔNG QUAN VỀ ĐỀ TÀI</a:t>
            </a:r>
            <a:endParaRPr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 idx="3"/>
          </p:nvPr>
        </p:nvSpPr>
        <p:spPr>
          <a:xfrm>
            <a:off x="228600" y="421800"/>
            <a:ext cx="1020300" cy="7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01</a:t>
            </a:r>
            <a:endParaRPr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0886EFB9-A0F3-44D7-19A6-080E8AB0D344}"/>
              </a:ext>
            </a:extLst>
          </p:cNvPr>
          <p:cNvSpPr txBox="1">
            <a:spLocks/>
          </p:cNvSpPr>
          <p:nvPr/>
        </p:nvSpPr>
        <p:spPr>
          <a:xfrm>
            <a:off x="377957" y="2209006"/>
            <a:ext cx="4294055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Lý do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chọn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đề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tài</a:t>
            </a:r>
            <a:endParaRPr lang="en-US" sz="2000" b="1" i="1" dirty="0">
              <a:solidFill>
                <a:srgbClr val="FFFF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Mục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tiêu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đề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tài</a:t>
            </a:r>
            <a:endParaRPr lang="en-US" sz="2000" b="1" i="1" dirty="0">
              <a:solidFill>
                <a:srgbClr val="FFFF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Nội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dung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nghiên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cứu</a:t>
            </a:r>
            <a:endParaRPr lang="en-US" sz="2000" b="1" i="1" dirty="0">
              <a:solidFill>
                <a:srgbClr val="FFFF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369FA4EA-FBA8-C0A9-1B43-9160C07AE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>
            <a:extLst>
              <a:ext uri="{FF2B5EF4-FFF2-40B4-BE49-F238E27FC236}">
                <a16:creationId xmlns:a16="http://schemas.microsoft.com/office/drawing/2014/main" id="{EA973F04-016A-0F9D-9978-EDD6A421EF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Kết quả thực nghiệm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E24397-3EEE-9CE7-FB8C-0DA3DE29C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55" y="801299"/>
            <a:ext cx="3450433" cy="3857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653220-5D32-FB6C-7EF6-68184A4E5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139" y="801299"/>
            <a:ext cx="2728911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06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3668C73E-FFD1-0341-0B18-6A9985085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>
            <a:extLst>
              <a:ext uri="{FF2B5EF4-FFF2-40B4-BE49-F238E27FC236}">
                <a16:creationId xmlns:a16="http://schemas.microsoft.com/office/drawing/2014/main" id="{B10CF986-0241-D72B-76FF-522B52FB0D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Kết quả thực nghiệm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477E6F-1F0D-4E81-695C-767E168FF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55" y="801299"/>
            <a:ext cx="3450433" cy="38576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52AAA2-33A1-0F89-9982-B098CDC72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138" y="801299"/>
            <a:ext cx="2728911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9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284892FA-9F8C-D6AD-489F-48085643A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>
            <a:extLst>
              <a:ext uri="{FF2B5EF4-FFF2-40B4-BE49-F238E27FC236}">
                <a16:creationId xmlns:a16="http://schemas.microsoft.com/office/drawing/2014/main" id="{3A97617E-79C4-1E46-8CA8-8E6EEEED7D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Kết quả thực nghiệm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5D1A99-A092-65A6-773C-9EDDC36A0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55" y="801299"/>
            <a:ext cx="3450433" cy="38576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63A141-D41F-4E96-46C9-FC6F90301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138" y="801299"/>
            <a:ext cx="2728911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65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2E2AD78E-E874-3C7F-D7D3-70A562F2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>
            <a:extLst>
              <a:ext uri="{FF2B5EF4-FFF2-40B4-BE49-F238E27FC236}">
                <a16:creationId xmlns:a16="http://schemas.microsoft.com/office/drawing/2014/main" id="{D9FC9612-D52C-EA17-D22C-3B2D674006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Kết quả thực nghiệm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9" name="Google Shape;1409;p49">
            <a:extLst>
              <a:ext uri="{FF2B5EF4-FFF2-40B4-BE49-F238E27FC236}">
                <a16:creationId xmlns:a16="http://schemas.microsoft.com/office/drawing/2014/main" id="{B60BBB91-BD2C-D88C-142B-1F5AFA8B9E77}"/>
              </a:ext>
            </a:extLst>
          </p:cNvPr>
          <p:cNvGrpSpPr/>
          <p:nvPr/>
        </p:nvGrpSpPr>
        <p:grpSpPr>
          <a:xfrm>
            <a:off x="5971192" y="878114"/>
            <a:ext cx="2870164" cy="3782786"/>
            <a:chOff x="6119344" y="3856251"/>
            <a:chExt cx="510900" cy="673350"/>
          </a:xfrm>
        </p:grpSpPr>
        <p:sp>
          <p:nvSpPr>
            <p:cNvPr id="28" name="Google Shape;1410;p49">
              <a:extLst>
                <a:ext uri="{FF2B5EF4-FFF2-40B4-BE49-F238E27FC236}">
                  <a16:creationId xmlns:a16="http://schemas.microsoft.com/office/drawing/2014/main" id="{B998ABB9-7127-1C32-52D1-C3C4F22C94BF}"/>
                </a:ext>
              </a:extLst>
            </p:cNvPr>
            <p:cNvSpPr/>
            <p:nvPr/>
          </p:nvSpPr>
          <p:spPr>
            <a:xfrm>
              <a:off x="6119344" y="3856251"/>
              <a:ext cx="510900" cy="510900"/>
            </a:xfrm>
            <a:prstGeom prst="arc">
              <a:avLst>
                <a:gd name="adj1" fmla="val 10788183"/>
                <a:gd name="adj2" fmla="val 5348878"/>
              </a:avLst>
            </a:prstGeom>
            <a:noFill/>
            <a:ln w="19050" cap="flat" cmpd="sng">
              <a:solidFill>
                <a:srgbClr val="B07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95000"/>
                  </a:schemeClr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9" name="Google Shape;1411;p49">
              <a:extLst>
                <a:ext uri="{FF2B5EF4-FFF2-40B4-BE49-F238E27FC236}">
                  <a16:creationId xmlns:a16="http://schemas.microsoft.com/office/drawing/2014/main" id="{432DB32A-C7A4-9D33-F7F7-101C0F213D50}"/>
                </a:ext>
              </a:extLst>
            </p:cNvPr>
            <p:cNvCxnSpPr>
              <a:stCxn id="28" idx="1"/>
            </p:cNvCxnSpPr>
            <p:nvPr/>
          </p:nvCxnSpPr>
          <p:spPr>
            <a:xfrm>
              <a:off x="6374794" y="4111701"/>
              <a:ext cx="0" cy="417900"/>
            </a:xfrm>
            <a:prstGeom prst="straightConnector1">
              <a:avLst/>
            </a:prstGeom>
            <a:noFill/>
            <a:ln w="19050" cap="flat" cmpd="sng">
              <a:solidFill>
                <a:srgbClr val="B07CC6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30" name="Google Shape;1412;p49">
              <a:extLst>
                <a:ext uri="{FF2B5EF4-FFF2-40B4-BE49-F238E27FC236}">
                  <a16:creationId xmlns:a16="http://schemas.microsoft.com/office/drawing/2014/main" id="{2B95938C-297B-6489-CE4D-1C1FF476F351}"/>
                </a:ext>
              </a:extLst>
            </p:cNvPr>
            <p:cNvSpPr/>
            <p:nvPr/>
          </p:nvSpPr>
          <p:spPr>
            <a:xfrm>
              <a:off x="6177532" y="3914348"/>
              <a:ext cx="394500" cy="3945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95000"/>
                    </a:schemeClr>
                  </a:solidFill>
                  <a:latin typeface="+mn-lt"/>
                  <a:ea typeface="Roboto" panose="02000000000000000000" pitchFamily="2" charset="0"/>
                  <a:cs typeface="Roboto" panose="02000000000000000000" pitchFamily="2" charset="0"/>
                </a:rPr>
                <a:t>Xây</a:t>
              </a:r>
              <a:r>
                <a:rPr lang="en-US" dirty="0">
                  <a:solidFill>
                    <a:schemeClr val="accent1">
                      <a:lumMod val="95000"/>
                    </a:schemeClr>
                  </a:solidFill>
                  <a:latin typeface="+mn-lt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1">
                      <a:lumMod val="95000"/>
                    </a:schemeClr>
                  </a:solidFill>
                  <a:latin typeface="+mn-lt"/>
                  <a:ea typeface="Roboto" panose="02000000000000000000" pitchFamily="2" charset="0"/>
                  <a:cs typeface="Roboto" panose="02000000000000000000" pitchFamily="2" charset="0"/>
                </a:rPr>
                <a:t>dựng</a:t>
              </a:r>
              <a:r>
                <a:rPr lang="en-US" dirty="0">
                  <a:solidFill>
                    <a:schemeClr val="accent1">
                      <a:lumMod val="95000"/>
                    </a:schemeClr>
                  </a:solidFill>
                  <a:latin typeface="+mn-lt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1">
                      <a:lumMod val="95000"/>
                    </a:schemeClr>
                  </a:solidFill>
                  <a:latin typeface="+mn-lt"/>
                  <a:ea typeface="Roboto" panose="02000000000000000000" pitchFamily="2" charset="0"/>
                  <a:cs typeface="Roboto" panose="02000000000000000000" pitchFamily="2" charset="0"/>
                </a:rPr>
                <a:t>bộ</a:t>
              </a:r>
              <a:r>
                <a:rPr lang="en-US" dirty="0">
                  <a:solidFill>
                    <a:schemeClr val="accent1">
                      <a:lumMod val="95000"/>
                    </a:schemeClr>
                  </a:solidFill>
                  <a:latin typeface="+mn-lt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1">
                      <a:lumMod val="95000"/>
                    </a:schemeClr>
                  </a:solidFill>
                  <a:latin typeface="+mn-lt"/>
                  <a:ea typeface="Roboto" panose="02000000000000000000" pitchFamily="2" charset="0"/>
                  <a:cs typeface="Roboto" panose="02000000000000000000" pitchFamily="2" charset="0"/>
                </a:rPr>
                <a:t>dữ</a:t>
              </a:r>
              <a:r>
                <a:rPr lang="en-US" dirty="0">
                  <a:solidFill>
                    <a:schemeClr val="accent1">
                      <a:lumMod val="95000"/>
                    </a:schemeClr>
                  </a:solidFill>
                  <a:latin typeface="+mn-lt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1">
                      <a:lumMod val="95000"/>
                    </a:schemeClr>
                  </a:solidFill>
                  <a:latin typeface="+mn-lt"/>
                  <a:ea typeface="Roboto" panose="02000000000000000000" pitchFamily="2" charset="0"/>
                  <a:cs typeface="Roboto" panose="02000000000000000000" pitchFamily="2" charset="0"/>
                </a:rPr>
                <a:t>liệu</a:t>
              </a:r>
              <a:r>
                <a:rPr lang="en-US" dirty="0">
                  <a:solidFill>
                    <a:schemeClr val="accent1">
                      <a:lumMod val="95000"/>
                    </a:schemeClr>
                  </a:solidFill>
                  <a:latin typeface="+mn-lt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1">
                      <a:lumMod val="95000"/>
                    </a:schemeClr>
                  </a:solidFill>
                  <a:latin typeface="+mn-lt"/>
                  <a:ea typeface="Roboto" panose="02000000000000000000" pitchFamily="2" charset="0"/>
                  <a:cs typeface="Roboto" panose="02000000000000000000" pitchFamily="2" charset="0"/>
                </a:rPr>
                <a:t>riêng</a:t>
              </a:r>
              <a:r>
                <a:rPr lang="en-US" dirty="0">
                  <a:solidFill>
                    <a:schemeClr val="accent1">
                      <a:lumMod val="95000"/>
                    </a:schemeClr>
                  </a:solidFill>
                  <a:latin typeface="+mn-lt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1">
                      <a:lumMod val="95000"/>
                    </a:schemeClr>
                  </a:solidFill>
                  <a:latin typeface="+mn-lt"/>
                  <a:ea typeface="Roboto" panose="02000000000000000000" pitchFamily="2" charset="0"/>
                  <a:cs typeface="Roboto" panose="02000000000000000000" pitchFamily="2" charset="0"/>
                </a:rPr>
                <a:t>kết</a:t>
              </a:r>
              <a:r>
                <a:rPr lang="en-US" dirty="0">
                  <a:solidFill>
                    <a:schemeClr val="accent1">
                      <a:lumMod val="95000"/>
                    </a:schemeClr>
                  </a:solidFill>
                  <a:latin typeface="+mn-lt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1">
                      <a:lumMod val="95000"/>
                    </a:schemeClr>
                  </a:solidFill>
                  <a:latin typeface="+mn-lt"/>
                  <a:ea typeface="Roboto" panose="02000000000000000000" pitchFamily="2" charset="0"/>
                  <a:cs typeface="Roboto" panose="02000000000000000000" pitchFamily="2" charset="0"/>
                </a:rPr>
                <a:t>hợp</a:t>
              </a:r>
              <a:r>
                <a:rPr lang="en-US" dirty="0">
                  <a:solidFill>
                    <a:schemeClr val="accent1">
                      <a:lumMod val="95000"/>
                    </a:schemeClr>
                  </a:solidFill>
                  <a:latin typeface="+mn-lt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1">
                      <a:lumMod val="95000"/>
                    </a:schemeClr>
                  </a:solidFill>
                  <a:latin typeface="+mn-lt"/>
                  <a:ea typeface="Roboto" panose="02000000000000000000" pitchFamily="2" charset="0"/>
                  <a:cs typeface="Roboto" panose="02000000000000000000" pitchFamily="2" charset="0"/>
                </a:rPr>
                <a:t>nhiều</a:t>
              </a:r>
              <a:r>
                <a:rPr lang="en-US" dirty="0">
                  <a:solidFill>
                    <a:schemeClr val="accent1">
                      <a:lumMod val="95000"/>
                    </a:schemeClr>
                  </a:solidFill>
                  <a:latin typeface="+mn-lt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1">
                      <a:lumMod val="95000"/>
                    </a:schemeClr>
                  </a:solidFill>
                  <a:latin typeface="+mn-lt"/>
                  <a:ea typeface="Roboto" panose="02000000000000000000" pitchFamily="2" charset="0"/>
                  <a:cs typeface="Roboto" panose="02000000000000000000" pitchFamily="2" charset="0"/>
                </a:rPr>
                <a:t>công</a:t>
              </a:r>
              <a:r>
                <a:rPr lang="en-US" dirty="0">
                  <a:solidFill>
                    <a:schemeClr val="accent1">
                      <a:lumMod val="95000"/>
                    </a:schemeClr>
                  </a:solidFill>
                  <a:latin typeface="+mn-lt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dirty="0" err="1">
                  <a:solidFill>
                    <a:schemeClr val="accent1">
                      <a:lumMod val="95000"/>
                    </a:schemeClr>
                  </a:solidFill>
                  <a:latin typeface="+mn-lt"/>
                  <a:ea typeface="Roboto" panose="02000000000000000000" pitchFamily="2" charset="0"/>
                  <a:cs typeface="Roboto" panose="02000000000000000000" pitchFamily="2" charset="0"/>
                </a:rPr>
                <a:t>nghệ</a:t>
              </a:r>
              <a:r>
                <a:rPr lang="en-US" dirty="0">
                  <a:solidFill>
                    <a:schemeClr val="accent1">
                      <a:lumMod val="95000"/>
                    </a:schemeClr>
                  </a:solidFill>
                  <a:latin typeface="+mn-lt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  <a:r>
                <a:rPr lang="vi-VN" dirty="0">
                  <a:solidFill>
                    <a:schemeClr val="accent1">
                      <a:lumMod val="95000"/>
                    </a:schemeClr>
                  </a:solidFill>
                  <a:latin typeface="+mn-lt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  <a:endParaRPr lang="en-US" dirty="0">
                <a:solidFill>
                  <a:schemeClr val="accent1">
                    <a:lumMod val="9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1">
                    <a:lumMod val="95000"/>
                  </a:schemeClr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0" name="Google Shape;1413;p49">
            <a:extLst>
              <a:ext uri="{FF2B5EF4-FFF2-40B4-BE49-F238E27FC236}">
                <a16:creationId xmlns:a16="http://schemas.microsoft.com/office/drawing/2014/main" id="{76810FDE-CC88-D7C4-8265-D878455A5614}"/>
              </a:ext>
            </a:extLst>
          </p:cNvPr>
          <p:cNvGrpSpPr/>
          <p:nvPr/>
        </p:nvGrpSpPr>
        <p:grpSpPr>
          <a:xfrm>
            <a:off x="3099865" y="878114"/>
            <a:ext cx="2870164" cy="3782786"/>
            <a:chOff x="5606594" y="3856251"/>
            <a:chExt cx="510900" cy="673350"/>
          </a:xfrm>
        </p:grpSpPr>
        <p:sp>
          <p:nvSpPr>
            <p:cNvPr id="25" name="Google Shape;1414;p49">
              <a:extLst>
                <a:ext uri="{FF2B5EF4-FFF2-40B4-BE49-F238E27FC236}">
                  <a16:creationId xmlns:a16="http://schemas.microsoft.com/office/drawing/2014/main" id="{C844A1F4-FB42-8E4A-76EA-E3B82BE02AC2}"/>
                </a:ext>
              </a:extLst>
            </p:cNvPr>
            <p:cNvSpPr/>
            <p:nvPr/>
          </p:nvSpPr>
          <p:spPr>
            <a:xfrm>
              <a:off x="5606594" y="3856251"/>
              <a:ext cx="510900" cy="510900"/>
            </a:xfrm>
            <a:prstGeom prst="arc">
              <a:avLst>
                <a:gd name="adj1" fmla="val 10788183"/>
                <a:gd name="adj2" fmla="val 5348878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95000"/>
                  </a:schemeClr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6" name="Google Shape;1415;p49">
              <a:extLst>
                <a:ext uri="{FF2B5EF4-FFF2-40B4-BE49-F238E27FC236}">
                  <a16:creationId xmlns:a16="http://schemas.microsoft.com/office/drawing/2014/main" id="{F8D04F75-583D-CDB1-357E-47D88568B797}"/>
                </a:ext>
              </a:extLst>
            </p:cNvPr>
            <p:cNvCxnSpPr>
              <a:stCxn id="25" idx="1"/>
            </p:cNvCxnSpPr>
            <p:nvPr/>
          </p:nvCxnSpPr>
          <p:spPr>
            <a:xfrm>
              <a:off x="5862044" y="4111701"/>
              <a:ext cx="0" cy="417900"/>
            </a:xfrm>
            <a:prstGeom prst="straightConnector1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7" name="Google Shape;1416;p49">
              <a:extLst>
                <a:ext uri="{FF2B5EF4-FFF2-40B4-BE49-F238E27FC236}">
                  <a16:creationId xmlns:a16="http://schemas.microsoft.com/office/drawing/2014/main" id="{AAF0A93A-FBEB-19CA-B7B6-2361B4E3D759}"/>
                </a:ext>
              </a:extLst>
            </p:cNvPr>
            <p:cNvSpPr/>
            <p:nvPr/>
          </p:nvSpPr>
          <p:spPr>
            <a:xfrm>
              <a:off x="5664782" y="3914348"/>
              <a:ext cx="394500" cy="3945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vi-VN" dirty="0">
                  <a:solidFill>
                    <a:schemeClr val="accent1">
                      <a:lumMod val="95000"/>
                    </a:schemeClr>
                  </a:solidFill>
                  <a:latin typeface="+mn-lt"/>
                  <a:ea typeface="Roboto" panose="02000000000000000000" pitchFamily="2" charset="0"/>
                  <a:cs typeface="Roboto" panose="02000000000000000000" pitchFamily="2" charset="0"/>
                </a:rPr>
                <a:t>Tạo giải pháp cải thiện cuộc sống người khiếm thị.</a:t>
              </a:r>
              <a:endParaRPr lang="en-US" dirty="0">
                <a:solidFill>
                  <a:schemeClr val="accent1">
                    <a:lumMod val="9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1">
                    <a:lumMod val="95000"/>
                  </a:schemeClr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1" name="Google Shape;1417;p49">
            <a:extLst>
              <a:ext uri="{FF2B5EF4-FFF2-40B4-BE49-F238E27FC236}">
                <a16:creationId xmlns:a16="http://schemas.microsoft.com/office/drawing/2014/main" id="{8BBFE639-6F52-C004-D50F-D774AD7F3DDF}"/>
              </a:ext>
            </a:extLst>
          </p:cNvPr>
          <p:cNvGrpSpPr/>
          <p:nvPr/>
        </p:nvGrpSpPr>
        <p:grpSpPr>
          <a:xfrm>
            <a:off x="228600" y="878114"/>
            <a:ext cx="2870164" cy="3782786"/>
            <a:chOff x="5093856" y="3856251"/>
            <a:chExt cx="510900" cy="673350"/>
          </a:xfrm>
        </p:grpSpPr>
        <p:sp>
          <p:nvSpPr>
            <p:cNvPr id="22" name="Google Shape;1418;p49">
              <a:extLst>
                <a:ext uri="{FF2B5EF4-FFF2-40B4-BE49-F238E27FC236}">
                  <a16:creationId xmlns:a16="http://schemas.microsoft.com/office/drawing/2014/main" id="{C7D89BCF-F61B-5DA9-F02F-C78A06D6EBA0}"/>
                </a:ext>
              </a:extLst>
            </p:cNvPr>
            <p:cNvSpPr/>
            <p:nvPr/>
          </p:nvSpPr>
          <p:spPr>
            <a:xfrm>
              <a:off x="5093856" y="3856251"/>
              <a:ext cx="510900" cy="510900"/>
            </a:xfrm>
            <a:prstGeom prst="arc">
              <a:avLst>
                <a:gd name="adj1" fmla="val 10788183"/>
                <a:gd name="adj2" fmla="val 5348878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95000"/>
                  </a:schemeClr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3" name="Google Shape;1419;p49">
              <a:extLst>
                <a:ext uri="{FF2B5EF4-FFF2-40B4-BE49-F238E27FC236}">
                  <a16:creationId xmlns:a16="http://schemas.microsoft.com/office/drawing/2014/main" id="{8477F567-5C69-2007-AC24-DCF68A2B5F4C}"/>
                </a:ext>
              </a:extLst>
            </p:cNvPr>
            <p:cNvCxnSpPr>
              <a:stCxn id="22" idx="1"/>
            </p:cNvCxnSpPr>
            <p:nvPr/>
          </p:nvCxnSpPr>
          <p:spPr>
            <a:xfrm>
              <a:off x="5349306" y="4111701"/>
              <a:ext cx="0" cy="41790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4" name="Google Shape;1420;p49">
              <a:extLst>
                <a:ext uri="{FF2B5EF4-FFF2-40B4-BE49-F238E27FC236}">
                  <a16:creationId xmlns:a16="http://schemas.microsoft.com/office/drawing/2014/main" id="{A6FC0A76-6497-FE64-EB11-312E927D1E01}"/>
                </a:ext>
              </a:extLst>
            </p:cNvPr>
            <p:cNvSpPr/>
            <p:nvPr/>
          </p:nvSpPr>
          <p:spPr>
            <a:xfrm>
              <a:off x="5152045" y="3914348"/>
              <a:ext cx="394500" cy="394500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dirty="0">
                  <a:solidFill>
                    <a:schemeClr val="accent1">
                      <a:lumMod val="95000"/>
                    </a:schemeClr>
                  </a:solidFill>
                  <a:latin typeface="+mn-lt"/>
                  <a:ea typeface="Roboto" panose="02000000000000000000" pitchFamily="2" charset="0"/>
                  <a:cs typeface="Roboto" panose="02000000000000000000" pitchFamily="2" charset="0"/>
                </a:rPr>
                <a:t>Hoàn thành hệ thống mô tả đường đi qua mô hình học sâu</a:t>
              </a:r>
              <a:endParaRPr dirty="0">
                <a:solidFill>
                  <a:schemeClr val="accent1">
                    <a:lumMod val="95000"/>
                  </a:schemeClr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267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B7E1BAE5-A05B-5583-BAC7-5C91D28AD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15FC579B-3417-BBE4-6705-78EB105C16A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834" b="7834"/>
          <a:stretch>
            <a:fillRect/>
          </a:stretch>
        </p:blipFill>
        <p:spPr/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D1062EA-70E1-5273-10D1-785AF67DCD55}"/>
              </a:ext>
            </a:extLst>
          </p:cNvPr>
          <p:cNvSpPr txBox="1"/>
          <p:nvPr/>
        </p:nvSpPr>
        <p:spPr>
          <a:xfrm>
            <a:off x="0" y="5143500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cnblogs.com/xueweihan/p/15183406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nd/3.0/"/>
              </a:rPr>
              <a:t>CC BY-NC-ND</a:t>
            </a:r>
            <a:endParaRPr lang="en-US" sz="900"/>
          </a:p>
        </p:txBody>
      </p:sp>
      <p:grpSp>
        <p:nvGrpSpPr>
          <p:cNvPr id="179" name="Google Shape;179;p31">
            <a:extLst>
              <a:ext uri="{FF2B5EF4-FFF2-40B4-BE49-F238E27FC236}">
                <a16:creationId xmlns:a16="http://schemas.microsoft.com/office/drawing/2014/main" id="{7574C08F-FD87-1DED-806D-EDA8D06031BD}"/>
              </a:ext>
            </a:extLst>
          </p:cNvPr>
          <p:cNvGrpSpPr/>
          <p:nvPr/>
        </p:nvGrpSpPr>
        <p:grpSpPr>
          <a:xfrm>
            <a:off x="-553225" y="130800"/>
            <a:ext cx="9278700" cy="1300500"/>
            <a:chOff x="-553225" y="130800"/>
            <a:chExt cx="9278700" cy="1300500"/>
          </a:xfrm>
        </p:grpSpPr>
        <p:sp>
          <p:nvSpPr>
            <p:cNvPr id="180" name="Google Shape;180;p31">
              <a:extLst>
                <a:ext uri="{FF2B5EF4-FFF2-40B4-BE49-F238E27FC236}">
                  <a16:creationId xmlns:a16="http://schemas.microsoft.com/office/drawing/2014/main" id="{F3DD64D3-587E-73F6-3CA4-F0C27430CC89}"/>
                </a:ext>
              </a:extLst>
            </p:cNvPr>
            <p:cNvSpPr/>
            <p:nvPr/>
          </p:nvSpPr>
          <p:spPr>
            <a:xfrm>
              <a:off x="-553225" y="130800"/>
              <a:ext cx="9278700" cy="1300500"/>
            </a:xfrm>
            <a:prstGeom prst="roundRect">
              <a:avLst>
                <a:gd name="adj" fmla="val 4364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81" name="Google Shape;181;p31">
              <a:extLst>
                <a:ext uri="{FF2B5EF4-FFF2-40B4-BE49-F238E27FC236}">
                  <a16:creationId xmlns:a16="http://schemas.microsoft.com/office/drawing/2014/main" id="{CBB3E40D-75A7-C788-3408-44B861A4CEBD}"/>
                </a:ext>
              </a:extLst>
            </p:cNvPr>
            <p:cNvSpPr/>
            <p:nvPr/>
          </p:nvSpPr>
          <p:spPr>
            <a:xfrm>
              <a:off x="-343850" y="465625"/>
              <a:ext cx="207900" cy="207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82" name="Google Shape;182;p31">
            <a:extLst>
              <a:ext uri="{FF2B5EF4-FFF2-40B4-BE49-F238E27FC236}">
                <a16:creationId xmlns:a16="http://schemas.microsoft.com/office/drawing/2014/main" id="{B5B106D5-9CCE-F7C3-4AB8-B3B0E58A58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8899" y="380850"/>
            <a:ext cx="7802232" cy="759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HƯỚNG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PHÁT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TRIỂN</a:t>
            </a:r>
            <a:endParaRPr lang="vi-VN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3" name="Google Shape;183;p31">
            <a:extLst>
              <a:ext uri="{FF2B5EF4-FFF2-40B4-BE49-F238E27FC236}">
                <a16:creationId xmlns:a16="http://schemas.microsoft.com/office/drawing/2014/main" id="{D24B8126-6DEC-D343-836D-2383A1D17513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228600" y="421800"/>
            <a:ext cx="1020300" cy="7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05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14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13ECAE63-E5FB-64C3-28BF-99259F57B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>
            <a:extLst>
              <a:ext uri="{FF2B5EF4-FFF2-40B4-BE49-F238E27FC236}">
                <a16:creationId xmlns:a16="http://schemas.microsoft.com/office/drawing/2014/main" id="{A6DFD9FC-46F6-7E90-583B-4D01AE3C3E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Hướng phát triển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170" name="Picture 2" descr="GPS coordinates, latitude and longitude with interactive Maps">
            <a:extLst>
              <a:ext uri="{FF2B5EF4-FFF2-40B4-BE49-F238E27FC236}">
                <a16:creationId xmlns:a16="http://schemas.microsoft.com/office/drawing/2014/main" id="{08908408-A775-0812-0F0C-B8C298892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15" y="801300"/>
            <a:ext cx="2386013" cy="168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ảm biến là gì? Vai trò, phân loại, ứng dụng của cảm biến sensor">
            <a:extLst>
              <a:ext uri="{FF2B5EF4-FFF2-40B4-BE49-F238E27FC236}">
                <a16:creationId xmlns:a16="http://schemas.microsoft.com/office/drawing/2014/main" id="{94718718-CC8F-A306-8BF4-1B118B661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674" y="765621"/>
            <a:ext cx="2386013" cy="168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21F064-8789-CD3A-C863-8545FAA9C6BA}"/>
              </a:ext>
            </a:extLst>
          </p:cNvPr>
          <p:cNvSpPr txBox="1"/>
          <p:nvPr/>
        </p:nvSpPr>
        <p:spPr>
          <a:xfrm>
            <a:off x="984517" y="2571750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GPS</a:t>
            </a:r>
          </a:p>
        </p:txBody>
      </p:sp>
      <p:pic>
        <p:nvPicPr>
          <p:cNvPr id="1026" name="Picture 2" descr="Khả năng mở rộng dữ liệu làm tăng sự ...">
            <a:extLst>
              <a:ext uri="{FF2B5EF4-FFF2-40B4-BE49-F238E27FC236}">
                <a16:creationId xmlns:a16="http://schemas.microsoft.com/office/drawing/2014/main" id="{A0FEE23D-14BD-210A-9EDD-BC17F18F5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993" y="2654279"/>
            <a:ext cx="2386013" cy="168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E59970-F588-211C-760B-47F535B2F246}"/>
              </a:ext>
            </a:extLst>
          </p:cNvPr>
          <p:cNvSpPr txBox="1"/>
          <p:nvPr/>
        </p:nvSpPr>
        <p:spPr>
          <a:xfrm>
            <a:off x="6512394" y="2536070"/>
            <a:ext cx="1673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86B37-5E1E-C74E-674B-BF00A9D3D4AA}"/>
              </a:ext>
            </a:extLst>
          </p:cNvPr>
          <p:cNvSpPr txBox="1"/>
          <p:nvPr/>
        </p:nvSpPr>
        <p:spPr>
          <a:xfrm>
            <a:off x="2841328" y="4496089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cường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, </a:t>
            </a:r>
            <a:r>
              <a:rPr lang="en-US" dirty="0" err="1"/>
              <a:t>sức</a:t>
            </a:r>
            <a:r>
              <a:rPr lang="en-US" dirty="0"/>
              <a:t>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chịu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70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>
            <a:spLocks noGrp="1"/>
          </p:cNvSpPr>
          <p:nvPr>
            <p:ph type="title"/>
          </p:nvPr>
        </p:nvSpPr>
        <p:spPr>
          <a:xfrm>
            <a:off x="1290750" y="971550"/>
            <a:ext cx="6562500" cy="18424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Cảm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ơn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thầy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đã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lắng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nghe</a:t>
            </a:r>
            <a:endParaRPr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Lý do chọn đề tài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4" name="Google Shape;173;p30">
            <a:extLst>
              <a:ext uri="{FF2B5EF4-FFF2-40B4-BE49-F238E27FC236}">
                <a16:creationId xmlns:a16="http://schemas.microsoft.com/office/drawing/2014/main" id="{018DDC0B-788A-8B2F-0CF1-CA0763743376}"/>
              </a:ext>
            </a:extLst>
          </p:cNvPr>
          <p:cNvSpPr txBox="1">
            <a:spLocks/>
          </p:cNvSpPr>
          <p:nvPr/>
        </p:nvSpPr>
        <p:spPr>
          <a:xfrm>
            <a:off x="228600" y="1057276"/>
            <a:ext cx="4836000" cy="3376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1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285750" indent="-285750">
              <a:buClr>
                <a:srgbClr val="273D40"/>
              </a:buClr>
              <a:buSzPts val="6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00"/>
                </a:solidFill>
                <a:latin typeface="+mj-lt"/>
              </a:rPr>
              <a:t> </a:t>
            </a:r>
          </a:p>
        </p:txBody>
      </p:sp>
      <p:grpSp>
        <p:nvGrpSpPr>
          <p:cNvPr id="3" name="Google Shape;1409;p49">
            <a:extLst>
              <a:ext uri="{FF2B5EF4-FFF2-40B4-BE49-F238E27FC236}">
                <a16:creationId xmlns:a16="http://schemas.microsoft.com/office/drawing/2014/main" id="{CD5FDDB2-BF5A-AEDA-5C8B-51FD37A71F85}"/>
              </a:ext>
            </a:extLst>
          </p:cNvPr>
          <p:cNvGrpSpPr/>
          <p:nvPr/>
        </p:nvGrpSpPr>
        <p:grpSpPr>
          <a:xfrm>
            <a:off x="6037153" y="1007268"/>
            <a:ext cx="2927998" cy="3710363"/>
            <a:chOff x="6119344" y="3856251"/>
            <a:chExt cx="510900" cy="673350"/>
          </a:xfrm>
        </p:grpSpPr>
        <p:sp>
          <p:nvSpPr>
            <p:cNvPr id="12" name="Google Shape;1410;p49">
              <a:extLst>
                <a:ext uri="{FF2B5EF4-FFF2-40B4-BE49-F238E27FC236}">
                  <a16:creationId xmlns:a16="http://schemas.microsoft.com/office/drawing/2014/main" id="{08D38713-3411-7772-EA5C-C55EFAF4C709}"/>
                </a:ext>
              </a:extLst>
            </p:cNvPr>
            <p:cNvSpPr/>
            <p:nvPr/>
          </p:nvSpPr>
          <p:spPr>
            <a:xfrm>
              <a:off x="6119344" y="3856251"/>
              <a:ext cx="510900" cy="510900"/>
            </a:xfrm>
            <a:prstGeom prst="arc">
              <a:avLst>
                <a:gd name="adj1" fmla="val 10788183"/>
                <a:gd name="adj2" fmla="val 5348878"/>
              </a:avLst>
            </a:prstGeom>
            <a:noFill/>
            <a:ln w="19050" cap="flat" cmpd="sng">
              <a:solidFill>
                <a:srgbClr val="B07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00"/>
                </a:solidFill>
                <a:latin typeface="+mn-lt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3" name="Google Shape;1411;p49">
              <a:extLst>
                <a:ext uri="{FF2B5EF4-FFF2-40B4-BE49-F238E27FC236}">
                  <a16:creationId xmlns:a16="http://schemas.microsoft.com/office/drawing/2014/main" id="{E8E56247-B793-7DA3-5CC7-0F861024B4DC}"/>
                </a:ext>
              </a:extLst>
            </p:cNvPr>
            <p:cNvCxnSpPr>
              <a:stCxn id="12" idx="1"/>
            </p:cNvCxnSpPr>
            <p:nvPr/>
          </p:nvCxnSpPr>
          <p:spPr>
            <a:xfrm>
              <a:off x="6374794" y="4111701"/>
              <a:ext cx="0" cy="417900"/>
            </a:xfrm>
            <a:prstGeom prst="straightConnector1">
              <a:avLst/>
            </a:prstGeom>
            <a:noFill/>
            <a:ln w="19050" cap="flat" cmpd="sng">
              <a:solidFill>
                <a:srgbClr val="B07CC6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4" name="Google Shape;1412;p49">
              <a:extLst>
                <a:ext uri="{FF2B5EF4-FFF2-40B4-BE49-F238E27FC236}">
                  <a16:creationId xmlns:a16="http://schemas.microsoft.com/office/drawing/2014/main" id="{82F33CD8-6A8A-5431-BB56-A0EC397C7BA9}"/>
                </a:ext>
              </a:extLst>
            </p:cNvPr>
            <p:cNvSpPr/>
            <p:nvPr/>
          </p:nvSpPr>
          <p:spPr>
            <a:xfrm>
              <a:off x="6177532" y="3914348"/>
              <a:ext cx="394500" cy="3945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Tiềm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năng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ứng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dụng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thực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tiễn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của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hệ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thống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.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00"/>
                </a:solidFill>
                <a:latin typeface="+mn-lt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" name="Google Shape;1413;p49">
            <a:extLst>
              <a:ext uri="{FF2B5EF4-FFF2-40B4-BE49-F238E27FC236}">
                <a16:creationId xmlns:a16="http://schemas.microsoft.com/office/drawing/2014/main" id="{D384826C-A640-8AA9-E314-CBED353BCFF2}"/>
              </a:ext>
            </a:extLst>
          </p:cNvPr>
          <p:cNvGrpSpPr/>
          <p:nvPr/>
        </p:nvGrpSpPr>
        <p:grpSpPr>
          <a:xfrm>
            <a:off x="3107969" y="1007268"/>
            <a:ext cx="2927998" cy="3710363"/>
            <a:chOff x="5606594" y="3856251"/>
            <a:chExt cx="510900" cy="673350"/>
          </a:xfrm>
        </p:grpSpPr>
        <p:sp>
          <p:nvSpPr>
            <p:cNvPr id="9" name="Google Shape;1414;p49">
              <a:extLst>
                <a:ext uri="{FF2B5EF4-FFF2-40B4-BE49-F238E27FC236}">
                  <a16:creationId xmlns:a16="http://schemas.microsoft.com/office/drawing/2014/main" id="{608F0894-EB3D-46C3-3CBA-A030E035F701}"/>
                </a:ext>
              </a:extLst>
            </p:cNvPr>
            <p:cNvSpPr/>
            <p:nvPr/>
          </p:nvSpPr>
          <p:spPr>
            <a:xfrm>
              <a:off x="5606594" y="3856251"/>
              <a:ext cx="510900" cy="510900"/>
            </a:xfrm>
            <a:prstGeom prst="arc">
              <a:avLst>
                <a:gd name="adj1" fmla="val 10788183"/>
                <a:gd name="adj2" fmla="val 5348878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00"/>
                </a:solidFill>
                <a:latin typeface="+mn-lt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0" name="Google Shape;1415;p49">
              <a:extLst>
                <a:ext uri="{FF2B5EF4-FFF2-40B4-BE49-F238E27FC236}">
                  <a16:creationId xmlns:a16="http://schemas.microsoft.com/office/drawing/2014/main" id="{15918CB1-B2A4-7141-7453-C5865DD15E97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>
              <a:off x="5862044" y="4111701"/>
              <a:ext cx="0" cy="417900"/>
            </a:xfrm>
            <a:prstGeom prst="straightConnector1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1" name="Google Shape;1416;p49">
              <a:extLst>
                <a:ext uri="{FF2B5EF4-FFF2-40B4-BE49-F238E27FC236}">
                  <a16:creationId xmlns:a16="http://schemas.microsoft.com/office/drawing/2014/main" id="{FC263562-AC65-E966-279F-D712732EF18A}"/>
                </a:ext>
              </a:extLst>
            </p:cNvPr>
            <p:cNvSpPr/>
            <p:nvPr/>
          </p:nvSpPr>
          <p:spPr>
            <a:xfrm>
              <a:off x="5664782" y="3914348"/>
              <a:ext cx="394500" cy="3945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endParaRPr>
            </a:p>
            <a:p>
              <a:pPr marR="0" lvl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Nhu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cầu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cải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thiện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chất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lượng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cuộc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sống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cho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người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khiếm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thị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và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người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có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thị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lực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kém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.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00"/>
                </a:solidFill>
                <a:latin typeface="+mn-lt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" name="Google Shape;1417;p49">
            <a:extLst>
              <a:ext uri="{FF2B5EF4-FFF2-40B4-BE49-F238E27FC236}">
                <a16:creationId xmlns:a16="http://schemas.microsoft.com/office/drawing/2014/main" id="{A65F9F6A-D948-60E7-6889-2B5F3EB5E829}"/>
              </a:ext>
            </a:extLst>
          </p:cNvPr>
          <p:cNvGrpSpPr/>
          <p:nvPr/>
        </p:nvGrpSpPr>
        <p:grpSpPr>
          <a:xfrm>
            <a:off x="178848" y="1007268"/>
            <a:ext cx="2927998" cy="3710363"/>
            <a:chOff x="5093856" y="3856251"/>
            <a:chExt cx="510900" cy="673350"/>
          </a:xfrm>
        </p:grpSpPr>
        <p:sp>
          <p:nvSpPr>
            <p:cNvPr id="6" name="Google Shape;1418;p49">
              <a:extLst>
                <a:ext uri="{FF2B5EF4-FFF2-40B4-BE49-F238E27FC236}">
                  <a16:creationId xmlns:a16="http://schemas.microsoft.com/office/drawing/2014/main" id="{3268E8DC-608B-BD6C-076D-55764A1CCD81}"/>
                </a:ext>
              </a:extLst>
            </p:cNvPr>
            <p:cNvSpPr/>
            <p:nvPr/>
          </p:nvSpPr>
          <p:spPr>
            <a:xfrm>
              <a:off x="5093856" y="3856251"/>
              <a:ext cx="510900" cy="510900"/>
            </a:xfrm>
            <a:prstGeom prst="arc">
              <a:avLst>
                <a:gd name="adj1" fmla="val 10788183"/>
                <a:gd name="adj2" fmla="val 5348878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00"/>
                </a:solidFill>
                <a:latin typeface="+mn-lt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7" name="Google Shape;1419;p49">
              <a:extLst>
                <a:ext uri="{FF2B5EF4-FFF2-40B4-BE49-F238E27FC236}">
                  <a16:creationId xmlns:a16="http://schemas.microsoft.com/office/drawing/2014/main" id="{C8E8604F-104A-E4FC-A162-0BD5408D64BF}"/>
                </a:ext>
              </a:extLst>
            </p:cNvPr>
            <p:cNvCxnSpPr>
              <a:stCxn id="6" idx="1"/>
            </p:cNvCxnSpPr>
            <p:nvPr/>
          </p:nvCxnSpPr>
          <p:spPr>
            <a:xfrm>
              <a:off x="5349306" y="4111701"/>
              <a:ext cx="0" cy="41790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8" name="Google Shape;1420;p49">
              <a:extLst>
                <a:ext uri="{FF2B5EF4-FFF2-40B4-BE49-F238E27FC236}">
                  <a16:creationId xmlns:a16="http://schemas.microsoft.com/office/drawing/2014/main" id="{338557F2-8973-8892-C837-1690F58AEAFA}"/>
                </a:ext>
              </a:extLst>
            </p:cNvPr>
            <p:cNvSpPr/>
            <p:nvPr/>
          </p:nvSpPr>
          <p:spPr>
            <a:xfrm>
              <a:off x="5152045" y="3914348"/>
              <a:ext cx="394500" cy="394500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Sự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phát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triển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vượt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bậc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của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trí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tuệ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nhân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accent6"/>
                  </a:solidFill>
                  <a:effectLst/>
                  <a:latin typeface="+mn-lt"/>
                </a:rPr>
                <a:t>tạo</a:t>
              </a:r>
              <a:endPara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00"/>
                </a:solidFill>
                <a:latin typeface="+mn-lt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>
            <a:spLocks noGrp="1"/>
          </p:cNvSpPr>
          <p:nvPr>
            <p:ph type="title" idx="6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Mục tiêu đề tài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9906C2-6FD1-7975-4DB1-A8F92E24692D}"/>
              </a:ext>
            </a:extLst>
          </p:cNvPr>
          <p:cNvGrpSpPr/>
          <p:nvPr/>
        </p:nvGrpSpPr>
        <p:grpSpPr>
          <a:xfrm>
            <a:off x="-161051" y="1212496"/>
            <a:ext cx="2881626" cy="2945165"/>
            <a:chOff x="-161051" y="1212496"/>
            <a:chExt cx="2881626" cy="2945165"/>
          </a:xfrm>
        </p:grpSpPr>
        <p:sp>
          <p:nvSpPr>
            <p:cNvPr id="3" name="Google Shape;1817;p52">
              <a:extLst>
                <a:ext uri="{FF2B5EF4-FFF2-40B4-BE49-F238E27FC236}">
                  <a16:creationId xmlns:a16="http://schemas.microsoft.com/office/drawing/2014/main" id="{6F9084C2-41B3-C1D1-9977-441B75D910F6}"/>
                </a:ext>
              </a:extLst>
            </p:cNvPr>
            <p:cNvSpPr/>
            <p:nvPr/>
          </p:nvSpPr>
          <p:spPr>
            <a:xfrm>
              <a:off x="61023" y="1440171"/>
              <a:ext cx="2438177" cy="2490313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vi-VN" b="1" dirty="0">
                  <a:solidFill>
                    <a:schemeClr val="accent6"/>
                  </a:solidFill>
                </a:rPr>
                <a:t>Nghiên cứu và phát triển</a:t>
              </a:r>
              <a:r>
                <a:rPr lang="vi-VN" dirty="0">
                  <a:solidFill>
                    <a:schemeClr val="accent6"/>
                  </a:solidFill>
                </a:rPr>
                <a:t>: Nghiên cứu và phát triển hệ thống nhận diện đặc trưng hình ảnh từ môi trường.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" name="Google Shape;1818;p52">
              <a:extLst>
                <a:ext uri="{FF2B5EF4-FFF2-40B4-BE49-F238E27FC236}">
                  <a16:creationId xmlns:a16="http://schemas.microsoft.com/office/drawing/2014/main" id="{2DB82248-DE76-E7CE-9603-05E6BB59EA3C}"/>
                </a:ext>
              </a:extLst>
            </p:cNvPr>
            <p:cNvSpPr/>
            <p:nvPr/>
          </p:nvSpPr>
          <p:spPr>
            <a:xfrm>
              <a:off x="-161051" y="1212496"/>
              <a:ext cx="2881626" cy="2945165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" name="Google Shape;1819;p52">
            <a:extLst>
              <a:ext uri="{FF2B5EF4-FFF2-40B4-BE49-F238E27FC236}">
                <a16:creationId xmlns:a16="http://schemas.microsoft.com/office/drawing/2014/main" id="{BD58BAE2-3298-C368-3C4C-CDCE896A6D98}"/>
              </a:ext>
            </a:extLst>
          </p:cNvPr>
          <p:cNvGrpSpPr/>
          <p:nvPr/>
        </p:nvGrpSpPr>
        <p:grpSpPr>
          <a:xfrm>
            <a:off x="3022090" y="1212496"/>
            <a:ext cx="2881626" cy="2945165"/>
            <a:chOff x="1221113" y="3356400"/>
            <a:chExt cx="543900" cy="543900"/>
          </a:xfrm>
        </p:grpSpPr>
        <p:sp>
          <p:nvSpPr>
            <p:cNvPr id="6" name="Google Shape;1820;p52">
              <a:extLst>
                <a:ext uri="{FF2B5EF4-FFF2-40B4-BE49-F238E27FC236}">
                  <a16:creationId xmlns:a16="http://schemas.microsoft.com/office/drawing/2014/main" id="{902A0FF6-5E5C-8E29-E9DF-9CDFE8B28748}"/>
                </a:ext>
              </a:extLst>
            </p:cNvPr>
            <p:cNvSpPr/>
            <p:nvPr/>
          </p:nvSpPr>
          <p:spPr>
            <a:xfrm>
              <a:off x="1263029" y="3398446"/>
              <a:ext cx="460200" cy="4599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vi-VN" b="1" dirty="0">
                  <a:solidFill>
                    <a:schemeClr val="accent6"/>
                  </a:solidFill>
                </a:rPr>
                <a:t>Xây dựng hệ thống mô tả đường đi</a:t>
              </a:r>
              <a:r>
                <a:rPr lang="vi-VN" dirty="0">
                  <a:solidFill>
                    <a:schemeClr val="accent6"/>
                  </a:solidFill>
                </a:rPr>
                <a:t>: Xây dựng hệ thống chuyển đổi thông tin khung cảnh thành hướng dẫn bằng giọng nói.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" name="Google Shape;1821;p52">
              <a:extLst>
                <a:ext uri="{FF2B5EF4-FFF2-40B4-BE49-F238E27FC236}">
                  <a16:creationId xmlns:a16="http://schemas.microsoft.com/office/drawing/2014/main" id="{EFACDCF2-1867-32EB-A1FF-ED3A43D8D39C}"/>
                </a:ext>
              </a:extLst>
            </p:cNvPr>
            <p:cNvSpPr/>
            <p:nvPr/>
          </p:nvSpPr>
          <p:spPr>
            <a:xfrm>
              <a:off x="1221113" y="3356400"/>
              <a:ext cx="543900" cy="543900"/>
            </a:xfrm>
            <a:prstGeom prst="arc">
              <a:avLst>
                <a:gd name="adj1" fmla="val 16200000"/>
                <a:gd name="adj2" fmla="val 537549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8" name="Google Shape;1822;p52">
            <a:extLst>
              <a:ext uri="{FF2B5EF4-FFF2-40B4-BE49-F238E27FC236}">
                <a16:creationId xmlns:a16="http://schemas.microsoft.com/office/drawing/2014/main" id="{D6315AD0-E4CC-E5C2-AD7A-370FA1092BAD}"/>
              </a:ext>
            </a:extLst>
          </p:cNvPr>
          <p:cNvGrpSpPr/>
          <p:nvPr/>
        </p:nvGrpSpPr>
        <p:grpSpPr>
          <a:xfrm>
            <a:off x="6205225" y="1212496"/>
            <a:ext cx="2881626" cy="2945165"/>
            <a:chOff x="1802222" y="3356400"/>
            <a:chExt cx="543900" cy="543900"/>
          </a:xfrm>
        </p:grpSpPr>
        <p:sp>
          <p:nvSpPr>
            <p:cNvPr id="9" name="Google Shape;1823;p52">
              <a:extLst>
                <a:ext uri="{FF2B5EF4-FFF2-40B4-BE49-F238E27FC236}">
                  <a16:creationId xmlns:a16="http://schemas.microsoft.com/office/drawing/2014/main" id="{9306A669-327F-84F2-E860-41855F9CEEED}"/>
                </a:ext>
              </a:extLst>
            </p:cNvPr>
            <p:cNvSpPr/>
            <p:nvPr/>
          </p:nvSpPr>
          <p:spPr>
            <a:xfrm>
              <a:off x="1844138" y="3398446"/>
              <a:ext cx="460200" cy="4599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vi-VN" b="1" dirty="0">
                  <a:solidFill>
                    <a:schemeClr val="accent6"/>
                  </a:solidFill>
                </a:rPr>
                <a:t>Hỗ trợ di chuyển an toàn</a:t>
              </a:r>
              <a:r>
                <a:rPr lang="vi-VN" dirty="0">
                  <a:solidFill>
                    <a:schemeClr val="accent6"/>
                  </a:solidFill>
                </a:rPr>
                <a:t>: Tạo giải pháp hỗ trợ người khiếm thị di chuyển an toàn, tự tin và độc lập.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" name="Google Shape;1824;p52">
              <a:extLst>
                <a:ext uri="{FF2B5EF4-FFF2-40B4-BE49-F238E27FC236}">
                  <a16:creationId xmlns:a16="http://schemas.microsoft.com/office/drawing/2014/main" id="{18078303-4138-311F-CBBB-CFA1DB520427}"/>
                </a:ext>
              </a:extLst>
            </p:cNvPr>
            <p:cNvSpPr/>
            <p:nvPr/>
          </p:nvSpPr>
          <p:spPr>
            <a:xfrm>
              <a:off x="1802222" y="3356400"/>
              <a:ext cx="543900" cy="543900"/>
            </a:xfrm>
            <a:prstGeom prst="arc">
              <a:avLst>
                <a:gd name="adj1" fmla="val 16200000"/>
                <a:gd name="adj2" fmla="val 1075536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Nội dung nghiên cứu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6" name="Google Shape;216;p35"/>
          <p:cNvSpPr txBox="1">
            <a:spLocks noGrp="1"/>
          </p:cNvSpPr>
          <p:nvPr>
            <p:ph type="subTitle" idx="1"/>
          </p:nvPr>
        </p:nvSpPr>
        <p:spPr>
          <a:xfrm>
            <a:off x="464797" y="1878420"/>
            <a:ext cx="3893400" cy="856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vi-VN" dirty="0"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vi-VN" dirty="0">
              <a:latin typeface="+mn-lt"/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C9C0763-D98C-0ED9-4612-19C84D685127}"/>
              </a:ext>
            </a:extLst>
          </p:cNvPr>
          <p:cNvGrpSpPr/>
          <p:nvPr/>
        </p:nvGrpSpPr>
        <p:grpSpPr>
          <a:xfrm>
            <a:off x="-168065" y="1262685"/>
            <a:ext cx="2881626" cy="2945165"/>
            <a:chOff x="-168065" y="1262685"/>
            <a:chExt cx="2881626" cy="2945165"/>
          </a:xfrm>
        </p:grpSpPr>
        <p:sp>
          <p:nvSpPr>
            <p:cNvPr id="57" name="Google Shape;1817;p52">
              <a:extLst>
                <a:ext uri="{FF2B5EF4-FFF2-40B4-BE49-F238E27FC236}">
                  <a16:creationId xmlns:a16="http://schemas.microsoft.com/office/drawing/2014/main" id="{B299A49C-29D6-B557-45E2-4ED092490058}"/>
                </a:ext>
              </a:extLst>
            </p:cNvPr>
            <p:cNvSpPr/>
            <p:nvPr/>
          </p:nvSpPr>
          <p:spPr>
            <a:xfrm>
              <a:off x="54009" y="1490360"/>
              <a:ext cx="2438177" cy="2490313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vi-VN" b="1" dirty="0">
                  <a:solidFill>
                    <a:schemeClr val="accent6"/>
                  </a:solidFill>
                </a:rPr>
                <a:t>Nghiên cứu và phát triển</a:t>
              </a:r>
              <a:r>
                <a:rPr lang="vi-VN" dirty="0">
                  <a:solidFill>
                    <a:schemeClr val="accent6"/>
                  </a:solidFill>
                </a:rPr>
                <a:t>: </a:t>
              </a:r>
              <a:r>
                <a:rPr lang="vi-VN" dirty="0">
                  <a:solidFill>
                    <a:schemeClr val="accent1">
                      <a:lumMod val="95000"/>
                    </a:schemeClr>
                  </a:solidFill>
                  <a:latin typeface="+mn-lt"/>
                </a:rPr>
                <a:t>Nghiên cứu và phát triển các phương pháp định vị đối tượng (có giám sát, bán giám sát, không giám sát).</a:t>
              </a:r>
              <a:endParaRPr dirty="0">
                <a:solidFill>
                  <a:schemeClr val="accent1">
                    <a:lumMod val="95000"/>
                  </a:schemeClr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" name="Google Shape;1818;p52">
              <a:extLst>
                <a:ext uri="{FF2B5EF4-FFF2-40B4-BE49-F238E27FC236}">
                  <a16:creationId xmlns:a16="http://schemas.microsoft.com/office/drawing/2014/main" id="{B4A91C0A-BA63-C69A-773E-7BC99B912618}"/>
                </a:ext>
              </a:extLst>
            </p:cNvPr>
            <p:cNvSpPr/>
            <p:nvPr/>
          </p:nvSpPr>
          <p:spPr>
            <a:xfrm>
              <a:off x="-168065" y="1262685"/>
              <a:ext cx="2881626" cy="2945165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9" name="Google Shape;1819;p52">
            <a:extLst>
              <a:ext uri="{FF2B5EF4-FFF2-40B4-BE49-F238E27FC236}">
                <a16:creationId xmlns:a16="http://schemas.microsoft.com/office/drawing/2014/main" id="{A8709299-3F57-6AB6-723E-2F99DCC8BF6B}"/>
              </a:ext>
            </a:extLst>
          </p:cNvPr>
          <p:cNvGrpSpPr/>
          <p:nvPr/>
        </p:nvGrpSpPr>
        <p:grpSpPr>
          <a:xfrm>
            <a:off x="3015076" y="1262685"/>
            <a:ext cx="2881626" cy="2945165"/>
            <a:chOff x="1221113" y="3356400"/>
            <a:chExt cx="543900" cy="543900"/>
          </a:xfrm>
        </p:grpSpPr>
        <p:sp>
          <p:nvSpPr>
            <p:cNvPr id="60" name="Google Shape;1820;p52">
              <a:extLst>
                <a:ext uri="{FF2B5EF4-FFF2-40B4-BE49-F238E27FC236}">
                  <a16:creationId xmlns:a16="http://schemas.microsoft.com/office/drawing/2014/main" id="{52FCD54B-1B07-759C-3378-77043EDD927A}"/>
                </a:ext>
              </a:extLst>
            </p:cNvPr>
            <p:cNvSpPr/>
            <p:nvPr/>
          </p:nvSpPr>
          <p:spPr>
            <a:xfrm>
              <a:off x="1263029" y="3398446"/>
              <a:ext cx="460200" cy="4599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vi-VN" b="1" dirty="0">
                  <a:solidFill>
                    <a:schemeClr val="accent1">
                      <a:lumMod val="95000"/>
                    </a:schemeClr>
                  </a:solidFill>
                  <a:latin typeface="+mn-lt"/>
                </a:rPr>
                <a:t>Tìm hiểu </a:t>
              </a:r>
              <a:r>
                <a:rPr lang="en-US" b="1" dirty="0" err="1">
                  <a:solidFill>
                    <a:schemeClr val="accent1">
                      <a:lumMod val="95000"/>
                    </a:schemeClr>
                  </a:solidFill>
                  <a:latin typeface="+mn-lt"/>
                </a:rPr>
                <a:t>các</a:t>
              </a:r>
              <a:r>
                <a:rPr lang="en-US" b="1" dirty="0">
                  <a:solidFill>
                    <a:schemeClr val="accent1">
                      <a:lumMod val="95000"/>
                    </a:schemeClr>
                  </a:solidFill>
                  <a:latin typeface="+mn-lt"/>
                </a:rPr>
                <a:t> </a:t>
              </a:r>
              <a:r>
                <a:rPr lang="en-US" b="1" dirty="0" err="1">
                  <a:solidFill>
                    <a:schemeClr val="accent1">
                      <a:lumMod val="95000"/>
                    </a:schemeClr>
                  </a:solidFill>
                  <a:latin typeface="+mn-lt"/>
                </a:rPr>
                <a:t>phương</a:t>
              </a:r>
              <a:r>
                <a:rPr lang="en-US" b="1" dirty="0">
                  <a:solidFill>
                    <a:schemeClr val="accent1">
                      <a:lumMod val="95000"/>
                    </a:schemeClr>
                  </a:solidFill>
                  <a:latin typeface="+mn-lt"/>
                </a:rPr>
                <a:t> </a:t>
              </a:r>
              <a:r>
                <a:rPr lang="en-US" b="1" dirty="0" err="1">
                  <a:solidFill>
                    <a:schemeClr val="accent1">
                      <a:lumMod val="95000"/>
                    </a:schemeClr>
                  </a:solidFill>
                  <a:latin typeface="+mn-lt"/>
                </a:rPr>
                <a:t>pháp</a:t>
              </a:r>
              <a:endParaRPr lang="vi-VN" b="1" dirty="0">
                <a:solidFill>
                  <a:schemeClr val="accent1">
                    <a:lumMod val="95000"/>
                  </a:schemeClr>
                </a:solidFill>
                <a:latin typeface="+mn-l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vi-VN" dirty="0">
                  <a:solidFill>
                    <a:schemeClr val="accent6"/>
                  </a:solidFill>
                </a:rPr>
                <a:t>:</a:t>
              </a:r>
              <a:r>
                <a:rPr lang="vi-VN" dirty="0">
                  <a:solidFill>
                    <a:schemeClr val="accent1">
                      <a:lumMod val="9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accent1">
                      <a:lumMod val="95000"/>
                    </a:schemeClr>
                  </a:solidFill>
                </a:rPr>
                <a:t>Tìm</a:t>
              </a:r>
              <a:r>
                <a:rPr lang="en-US" dirty="0">
                  <a:solidFill>
                    <a:schemeClr val="accent1">
                      <a:lumMod val="9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accent1">
                      <a:lumMod val="95000"/>
                    </a:schemeClr>
                  </a:solidFill>
                </a:rPr>
                <a:t>hiểu</a:t>
              </a:r>
              <a:r>
                <a:rPr lang="en-US" dirty="0">
                  <a:solidFill>
                    <a:schemeClr val="accent1">
                      <a:lumMod val="9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accent1">
                      <a:lumMod val="95000"/>
                    </a:schemeClr>
                  </a:solidFill>
                </a:rPr>
                <a:t>các</a:t>
              </a:r>
              <a:r>
                <a:rPr lang="en-US" dirty="0">
                  <a:solidFill>
                    <a:schemeClr val="accent1">
                      <a:lumMod val="9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accent1">
                      <a:lumMod val="95000"/>
                    </a:schemeClr>
                  </a:solidFill>
                </a:rPr>
                <a:t>phương</a:t>
              </a:r>
              <a:r>
                <a:rPr lang="en-US" dirty="0">
                  <a:solidFill>
                    <a:schemeClr val="accent1">
                      <a:lumMod val="9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accent1">
                      <a:lumMod val="95000"/>
                    </a:schemeClr>
                  </a:solidFill>
                </a:rPr>
                <a:t>pháp</a:t>
              </a:r>
              <a:r>
                <a:rPr lang="en-US" dirty="0">
                  <a:solidFill>
                    <a:schemeClr val="accent1">
                      <a:lumMod val="9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accent1">
                      <a:lumMod val="95000"/>
                    </a:schemeClr>
                  </a:solidFill>
                </a:rPr>
                <a:t>giải</a:t>
              </a:r>
              <a:r>
                <a:rPr lang="en-US" dirty="0">
                  <a:solidFill>
                    <a:schemeClr val="accent1">
                      <a:lumMod val="9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accent1">
                      <a:lumMod val="95000"/>
                    </a:schemeClr>
                  </a:solidFill>
                </a:rPr>
                <a:t>quyết</a:t>
              </a:r>
              <a:r>
                <a:rPr lang="en-US" dirty="0">
                  <a:solidFill>
                    <a:schemeClr val="accent1">
                      <a:lumMod val="9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accent1">
                      <a:lumMod val="95000"/>
                    </a:schemeClr>
                  </a:solidFill>
                </a:rPr>
                <a:t>bài</a:t>
              </a:r>
              <a:r>
                <a:rPr lang="en-US" dirty="0">
                  <a:solidFill>
                    <a:schemeClr val="accent1">
                      <a:lumMod val="9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accent1">
                      <a:lumMod val="95000"/>
                    </a:schemeClr>
                  </a:solidFill>
                </a:rPr>
                <a:t>toán</a:t>
              </a:r>
              <a:r>
                <a:rPr lang="vi-VN" dirty="0">
                  <a:solidFill>
                    <a:schemeClr val="accent1">
                      <a:lumMod val="95000"/>
                    </a:schemeClr>
                  </a:solidFill>
                  <a:latin typeface="+mn-lt"/>
                </a:rPr>
                <a:t>.</a:t>
              </a:r>
            </a:p>
          </p:txBody>
        </p:sp>
        <p:sp>
          <p:nvSpPr>
            <p:cNvPr id="61" name="Google Shape;1821;p52">
              <a:extLst>
                <a:ext uri="{FF2B5EF4-FFF2-40B4-BE49-F238E27FC236}">
                  <a16:creationId xmlns:a16="http://schemas.microsoft.com/office/drawing/2014/main" id="{13DD8AE2-0537-313F-79A9-EE4A7331DF3D}"/>
                </a:ext>
              </a:extLst>
            </p:cNvPr>
            <p:cNvSpPr/>
            <p:nvPr/>
          </p:nvSpPr>
          <p:spPr>
            <a:xfrm>
              <a:off x="1221113" y="3356400"/>
              <a:ext cx="543900" cy="543900"/>
            </a:xfrm>
            <a:prstGeom prst="arc">
              <a:avLst>
                <a:gd name="adj1" fmla="val 16200000"/>
                <a:gd name="adj2" fmla="val 537549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4" name="Google Shape;1822;p52">
            <a:extLst>
              <a:ext uri="{FF2B5EF4-FFF2-40B4-BE49-F238E27FC236}">
                <a16:creationId xmlns:a16="http://schemas.microsoft.com/office/drawing/2014/main" id="{E6897516-69EF-2CC8-ADD9-341B3482C6AC}"/>
              </a:ext>
            </a:extLst>
          </p:cNvPr>
          <p:cNvGrpSpPr/>
          <p:nvPr/>
        </p:nvGrpSpPr>
        <p:grpSpPr>
          <a:xfrm>
            <a:off x="6198211" y="1262685"/>
            <a:ext cx="2881626" cy="2945165"/>
            <a:chOff x="1802222" y="3356400"/>
            <a:chExt cx="543900" cy="543900"/>
          </a:xfrm>
        </p:grpSpPr>
        <p:sp>
          <p:nvSpPr>
            <p:cNvPr id="55" name="Google Shape;1823;p52">
              <a:extLst>
                <a:ext uri="{FF2B5EF4-FFF2-40B4-BE49-F238E27FC236}">
                  <a16:creationId xmlns:a16="http://schemas.microsoft.com/office/drawing/2014/main" id="{CCC69165-DB54-1CA1-43B9-C5FEDD956BEF}"/>
                </a:ext>
              </a:extLst>
            </p:cNvPr>
            <p:cNvSpPr/>
            <p:nvPr/>
          </p:nvSpPr>
          <p:spPr>
            <a:xfrm>
              <a:off x="1844138" y="3398446"/>
              <a:ext cx="460200" cy="4599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b="1" dirty="0" err="1">
                  <a:solidFill>
                    <a:schemeClr val="accent1">
                      <a:lumMod val="95000"/>
                    </a:schemeClr>
                  </a:solidFill>
                  <a:latin typeface="+mn-lt"/>
                </a:rPr>
                <a:t>Ứng</a:t>
              </a:r>
              <a:r>
                <a:rPr lang="en-US" b="1" dirty="0">
                  <a:solidFill>
                    <a:schemeClr val="accent1">
                      <a:lumMod val="95000"/>
                    </a:schemeClr>
                  </a:solidFill>
                  <a:latin typeface="+mn-lt"/>
                </a:rPr>
                <a:t> </a:t>
              </a:r>
              <a:r>
                <a:rPr lang="en-US" b="1" dirty="0" err="1">
                  <a:solidFill>
                    <a:schemeClr val="accent1">
                      <a:lumMod val="95000"/>
                    </a:schemeClr>
                  </a:solidFill>
                  <a:latin typeface="+mn-lt"/>
                </a:rPr>
                <a:t>dụng</a:t>
              </a:r>
              <a:r>
                <a:rPr lang="en-US" b="1" dirty="0">
                  <a:solidFill>
                    <a:schemeClr val="accent1">
                      <a:lumMod val="95000"/>
                    </a:schemeClr>
                  </a:solidFill>
                  <a:latin typeface="+mn-lt"/>
                </a:rPr>
                <a:t> </a:t>
              </a:r>
              <a:r>
                <a:rPr lang="en-US" b="1" dirty="0" err="1">
                  <a:solidFill>
                    <a:schemeClr val="accent1">
                      <a:lumMod val="95000"/>
                    </a:schemeClr>
                  </a:solidFill>
                  <a:latin typeface="+mn-lt"/>
                </a:rPr>
                <a:t>công</a:t>
              </a:r>
              <a:r>
                <a:rPr lang="en-US" b="1" dirty="0">
                  <a:solidFill>
                    <a:schemeClr val="accent1">
                      <a:lumMod val="95000"/>
                    </a:schemeClr>
                  </a:solidFill>
                  <a:latin typeface="+mn-lt"/>
                </a:rPr>
                <a:t> </a:t>
              </a:r>
              <a:r>
                <a:rPr lang="en-US" b="1" dirty="0" err="1">
                  <a:solidFill>
                    <a:schemeClr val="accent1">
                      <a:lumMod val="95000"/>
                    </a:schemeClr>
                  </a:solidFill>
                  <a:latin typeface="+mn-lt"/>
                </a:rPr>
                <a:t>nghệ</a:t>
              </a:r>
              <a:endParaRPr lang="en-US" b="1" dirty="0">
                <a:solidFill>
                  <a:schemeClr val="accent1">
                    <a:lumMod val="95000"/>
                  </a:schemeClr>
                </a:solidFill>
                <a:latin typeface="+mn-l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vi-VN" dirty="0">
                  <a:solidFill>
                    <a:schemeClr val="accent1">
                      <a:lumMod val="95000"/>
                    </a:schemeClr>
                  </a:solidFill>
                </a:rPr>
                <a:t>:</a:t>
              </a:r>
              <a:r>
                <a:rPr lang="vi-VN" dirty="0">
                  <a:solidFill>
                    <a:schemeClr val="accent1">
                      <a:lumMod val="95000"/>
                    </a:schemeClr>
                  </a:solidFill>
                  <a:latin typeface="+mn-lt"/>
                </a:rPr>
                <a:t>Ứng dụng trí tuệ nhân tạo và học máy trong xây dựng hệ thống mô tả đường đi.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" name="Google Shape;1824;p52">
              <a:extLst>
                <a:ext uri="{FF2B5EF4-FFF2-40B4-BE49-F238E27FC236}">
                  <a16:creationId xmlns:a16="http://schemas.microsoft.com/office/drawing/2014/main" id="{F8768D52-A32C-7D6F-8BD9-88A8BB321FEA}"/>
                </a:ext>
              </a:extLst>
            </p:cNvPr>
            <p:cNvSpPr/>
            <p:nvPr/>
          </p:nvSpPr>
          <p:spPr>
            <a:xfrm>
              <a:off x="1802222" y="3356400"/>
              <a:ext cx="543900" cy="543900"/>
            </a:xfrm>
            <a:prstGeom prst="arc">
              <a:avLst>
                <a:gd name="adj1" fmla="val 16200000"/>
                <a:gd name="adj2" fmla="val 1075536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4ECCEF69-C9A4-3452-2AC7-8B2FFB63C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88E267A-5A79-8795-BDCA-FC062CFB261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2331" b="2331"/>
          <a:stretch>
            <a:fillRect/>
          </a:stretch>
        </p:blipFill>
        <p:spPr>
          <a:xfrm>
            <a:off x="0" y="0"/>
            <a:ext cx="9144000" cy="5275944"/>
          </a:xfrm>
        </p:spPr>
      </p:pic>
      <p:grpSp>
        <p:nvGrpSpPr>
          <p:cNvPr id="179" name="Google Shape;179;p31">
            <a:extLst>
              <a:ext uri="{FF2B5EF4-FFF2-40B4-BE49-F238E27FC236}">
                <a16:creationId xmlns:a16="http://schemas.microsoft.com/office/drawing/2014/main" id="{74A1B7D7-71AA-4939-F1B1-793F8DF98882}"/>
              </a:ext>
            </a:extLst>
          </p:cNvPr>
          <p:cNvGrpSpPr/>
          <p:nvPr/>
        </p:nvGrpSpPr>
        <p:grpSpPr>
          <a:xfrm>
            <a:off x="-553225" y="130800"/>
            <a:ext cx="9278700" cy="1300500"/>
            <a:chOff x="-553225" y="130800"/>
            <a:chExt cx="9278700" cy="1300500"/>
          </a:xfrm>
        </p:grpSpPr>
        <p:sp>
          <p:nvSpPr>
            <p:cNvPr id="180" name="Google Shape;180;p31">
              <a:extLst>
                <a:ext uri="{FF2B5EF4-FFF2-40B4-BE49-F238E27FC236}">
                  <a16:creationId xmlns:a16="http://schemas.microsoft.com/office/drawing/2014/main" id="{DEB4D4AE-4165-333C-2548-B6FEDDB30841}"/>
                </a:ext>
              </a:extLst>
            </p:cNvPr>
            <p:cNvSpPr/>
            <p:nvPr/>
          </p:nvSpPr>
          <p:spPr>
            <a:xfrm>
              <a:off x="-553225" y="130800"/>
              <a:ext cx="9278700" cy="1300500"/>
            </a:xfrm>
            <a:prstGeom prst="roundRect">
              <a:avLst>
                <a:gd name="adj" fmla="val 4364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81" name="Google Shape;181;p31">
              <a:extLst>
                <a:ext uri="{FF2B5EF4-FFF2-40B4-BE49-F238E27FC236}">
                  <a16:creationId xmlns:a16="http://schemas.microsoft.com/office/drawing/2014/main" id="{C2CCF3A3-1086-FC06-8E53-078B1F8D5ACF}"/>
                </a:ext>
              </a:extLst>
            </p:cNvPr>
            <p:cNvSpPr/>
            <p:nvPr/>
          </p:nvSpPr>
          <p:spPr>
            <a:xfrm>
              <a:off x="-343850" y="465625"/>
              <a:ext cx="207900" cy="207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82" name="Google Shape;182;p31">
            <a:extLst>
              <a:ext uri="{FF2B5EF4-FFF2-40B4-BE49-F238E27FC236}">
                <a16:creationId xmlns:a16="http://schemas.microsoft.com/office/drawing/2014/main" id="{E9240BCE-A46C-E7D1-B867-3AE3984866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8900" y="380850"/>
            <a:ext cx="54720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CƠ SỞ LÝ THUYẾT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3" name="Google Shape;183;p31">
            <a:extLst>
              <a:ext uri="{FF2B5EF4-FFF2-40B4-BE49-F238E27FC236}">
                <a16:creationId xmlns:a16="http://schemas.microsoft.com/office/drawing/2014/main" id="{82CA1D5C-1393-28CF-49FC-E6F06DA76886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228600" y="421800"/>
            <a:ext cx="1020300" cy="7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02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16395-CB61-7A2B-C0F4-044CCD98DD9C}"/>
              </a:ext>
            </a:extLst>
          </p:cNvPr>
          <p:cNvSpPr txBox="1"/>
          <p:nvPr/>
        </p:nvSpPr>
        <p:spPr>
          <a:xfrm>
            <a:off x="444698" y="2491834"/>
            <a:ext cx="4875608" cy="142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Tổng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về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Deep learning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số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mạng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học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sâu</a:t>
            </a:r>
            <a:endParaRPr lang="en-US" sz="2000" b="1" i="1" dirty="0">
              <a:solidFill>
                <a:srgbClr val="FFFF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Lan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truyền</a:t>
            </a:r>
            <a:r>
              <a:rPr lang="en-US" sz="2000" b="1" i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ngược</a:t>
            </a:r>
            <a:endParaRPr lang="en-US" sz="2000" b="1" i="1" dirty="0">
              <a:solidFill>
                <a:srgbClr val="FFFF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82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Tổng quan về deep learning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E347F6-3791-ADA5-DBB3-F9A57673ECF3}"/>
              </a:ext>
            </a:extLst>
          </p:cNvPr>
          <p:cNvSpPr txBox="1"/>
          <p:nvPr/>
        </p:nvSpPr>
        <p:spPr>
          <a:xfrm>
            <a:off x="965610" y="840740"/>
            <a:ext cx="27379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Deep learning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vi-VN" dirty="0"/>
              <a:t>mạng</a:t>
            </a:r>
            <a:r>
              <a:rPr lang="en-US" dirty="0"/>
              <a:t> </a:t>
            </a:r>
            <a:r>
              <a:rPr lang="en-US" dirty="0" err="1"/>
              <a:t>nơ-ron</a:t>
            </a:r>
            <a:r>
              <a:rPr lang="en-US" dirty="0"/>
              <a:t> </a:t>
            </a:r>
            <a:r>
              <a:rPr lang="vi-VN" dirty="0"/>
              <a:t>mô phỏng bộ não con người.</a:t>
            </a:r>
            <a:endParaRPr lang="en-US" dirty="0"/>
          </a:p>
        </p:txBody>
      </p:sp>
      <p:grpSp>
        <p:nvGrpSpPr>
          <p:cNvPr id="13" name="Google Shape;554;p47">
            <a:extLst>
              <a:ext uri="{FF2B5EF4-FFF2-40B4-BE49-F238E27FC236}">
                <a16:creationId xmlns:a16="http://schemas.microsoft.com/office/drawing/2014/main" id="{11762B2D-DC46-FB6F-20CF-2B8AA012FA48}"/>
              </a:ext>
            </a:extLst>
          </p:cNvPr>
          <p:cNvGrpSpPr/>
          <p:nvPr/>
        </p:nvGrpSpPr>
        <p:grpSpPr>
          <a:xfrm flipH="1">
            <a:off x="285675" y="853742"/>
            <a:ext cx="633954" cy="633782"/>
            <a:chOff x="4049800" y="640400"/>
            <a:chExt cx="858900" cy="858900"/>
          </a:xfrm>
        </p:grpSpPr>
        <p:sp>
          <p:nvSpPr>
            <p:cNvPr id="14" name="Google Shape;555;p47">
              <a:extLst>
                <a:ext uri="{FF2B5EF4-FFF2-40B4-BE49-F238E27FC236}">
                  <a16:creationId xmlns:a16="http://schemas.microsoft.com/office/drawing/2014/main" id="{C179DF31-2FBF-C659-EE44-C4457FCB6913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56;p47">
              <a:extLst>
                <a:ext uri="{FF2B5EF4-FFF2-40B4-BE49-F238E27FC236}">
                  <a16:creationId xmlns:a16="http://schemas.microsoft.com/office/drawing/2014/main" id="{91431BE6-C64A-DACC-B72F-D5733845EA40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21598365"/>
                <a:gd name="adj2" fmla="val 16242758"/>
                <a:gd name="adj3" fmla="val 24993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D795BC3-FAB7-CFFF-DA6C-8A12ACE93DED}"/>
              </a:ext>
            </a:extLst>
          </p:cNvPr>
          <p:cNvSpPr txBox="1"/>
          <p:nvPr/>
        </p:nvSpPr>
        <p:spPr>
          <a:xfrm>
            <a:off x="462429" y="1016744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E86983-12C0-9DF2-FBF7-5BF651FE7E9B}"/>
              </a:ext>
            </a:extLst>
          </p:cNvPr>
          <p:cNvSpPr txBox="1"/>
          <p:nvPr/>
        </p:nvSpPr>
        <p:spPr>
          <a:xfrm>
            <a:off x="6341693" y="1006780"/>
            <a:ext cx="2004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.</a:t>
            </a:r>
          </a:p>
        </p:txBody>
      </p:sp>
      <p:grpSp>
        <p:nvGrpSpPr>
          <p:cNvPr id="23" name="Google Shape;554;p47">
            <a:extLst>
              <a:ext uri="{FF2B5EF4-FFF2-40B4-BE49-F238E27FC236}">
                <a16:creationId xmlns:a16="http://schemas.microsoft.com/office/drawing/2014/main" id="{827B6D69-6E4C-C56D-D73A-6085A852B5CF}"/>
              </a:ext>
            </a:extLst>
          </p:cNvPr>
          <p:cNvGrpSpPr/>
          <p:nvPr/>
        </p:nvGrpSpPr>
        <p:grpSpPr>
          <a:xfrm rot="5400000" flipH="1">
            <a:off x="5707739" y="843778"/>
            <a:ext cx="633954" cy="633782"/>
            <a:chOff x="4049800" y="640400"/>
            <a:chExt cx="858900" cy="858900"/>
          </a:xfrm>
        </p:grpSpPr>
        <p:sp>
          <p:nvSpPr>
            <p:cNvPr id="24" name="Google Shape;555;p47">
              <a:extLst>
                <a:ext uri="{FF2B5EF4-FFF2-40B4-BE49-F238E27FC236}">
                  <a16:creationId xmlns:a16="http://schemas.microsoft.com/office/drawing/2014/main" id="{0545AE9E-7356-AC41-1877-F50AA315EDD8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56;p47">
              <a:extLst>
                <a:ext uri="{FF2B5EF4-FFF2-40B4-BE49-F238E27FC236}">
                  <a16:creationId xmlns:a16="http://schemas.microsoft.com/office/drawing/2014/main" id="{F69B3ACD-0FD4-B73C-2F8C-80AA023BDE09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21598365"/>
                <a:gd name="adj2" fmla="val 16242758"/>
                <a:gd name="adj3" fmla="val 24993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91E68F6-508D-E4E4-746B-8AFF4A8E13B0}"/>
              </a:ext>
            </a:extLst>
          </p:cNvPr>
          <p:cNvSpPr txBox="1"/>
          <p:nvPr/>
        </p:nvSpPr>
        <p:spPr>
          <a:xfrm>
            <a:off x="5884493" y="100678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F1B72E-E7B9-4629-E643-C5B54BE4FF86}"/>
              </a:ext>
            </a:extLst>
          </p:cNvPr>
          <p:cNvSpPr txBox="1"/>
          <p:nvPr/>
        </p:nvSpPr>
        <p:spPr>
          <a:xfrm>
            <a:off x="939604" y="3879391"/>
            <a:ext cx="23414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CNN-RNN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..</a:t>
            </a:r>
          </a:p>
        </p:txBody>
      </p:sp>
      <p:grpSp>
        <p:nvGrpSpPr>
          <p:cNvPr id="28" name="Google Shape;554;p47">
            <a:extLst>
              <a:ext uri="{FF2B5EF4-FFF2-40B4-BE49-F238E27FC236}">
                <a16:creationId xmlns:a16="http://schemas.microsoft.com/office/drawing/2014/main" id="{3C629296-2076-E52B-38E8-66C66424DC00}"/>
              </a:ext>
            </a:extLst>
          </p:cNvPr>
          <p:cNvGrpSpPr/>
          <p:nvPr/>
        </p:nvGrpSpPr>
        <p:grpSpPr>
          <a:xfrm rot="16425095" flipH="1">
            <a:off x="305650" y="3791323"/>
            <a:ext cx="633954" cy="633782"/>
            <a:chOff x="4049800" y="640400"/>
            <a:chExt cx="858900" cy="858900"/>
          </a:xfrm>
        </p:grpSpPr>
        <p:sp>
          <p:nvSpPr>
            <p:cNvPr id="29" name="Google Shape;555;p47">
              <a:extLst>
                <a:ext uri="{FF2B5EF4-FFF2-40B4-BE49-F238E27FC236}">
                  <a16:creationId xmlns:a16="http://schemas.microsoft.com/office/drawing/2014/main" id="{C3BD8853-775D-AABF-CB55-CAB95C3E78C9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56;p47">
              <a:extLst>
                <a:ext uri="{FF2B5EF4-FFF2-40B4-BE49-F238E27FC236}">
                  <a16:creationId xmlns:a16="http://schemas.microsoft.com/office/drawing/2014/main" id="{7E365C98-CFDD-5390-D038-CFA05010EF98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21598365"/>
                <a:gd name="adj2" fmla="val 16242758"/>
                <a:gd name="adj3" fmla="val 24993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BB04027-12C4-FDF3-DDD8-8782A771E223}"/>
              </a:ext>
            </a:extLst>
          </p:cNvPr>
          <p:cNvSpPr txBox="1"/>
          <p:nvPr/>
        </p:nvSpPr>
        <p:spPr>
          <a:xfrm>
            <a:off x="482404" y="3954325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6BC667-6F9E-3CBB-BD86-D25D1019BCC1}"/>
              </a:ext>
            </a:extLst>
          </p:cNvPr>
          <p:cNvSpPr txBox="1"/>
          <p:nvPr/>
        </p:nvSpPr>
        <p:spPr>
          <a:xfrm>
            <a:off x="6372305" y="3911922"/>
            <a:ext cx="2664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Hỗ trợ người khiếm thị tiếp cận</a:t>
            </a:r>
            <a:endParaRPr lang="en-US" dirty="0"/>
          </a:p>
          <a:p>
            <a:r>
              <a:rPr lang="vi-VN" dirty="0"/>
              <a:t>thông tin hình ảnh.</a:t>
            </a:r>
            <a:endParaRPr lang="en-US" dirty="0"/>
          </a:p>
        </p:txBody>
      </p:sp>
      <p:grpSp>
        <p:nvGrpSpPr>
          <p:cNvPr id="33" name="Google Shape;554;p47">
            <a:extLst>
              <a:ext uri="{FF2B5EF4-FFF2-40B4-BE49-F238E27FC236}">
                <a16:creationId xmlns:a16="http://schemas.microsoft.com/office/drawing/2014/main" id="{6E54EA52-F253-4D43-7DA7-145F0AB5659D}"/>
              </a:ext>
            </a:extLst>
          </p:cNvPr>
          <p:cNvGrpSpPr/>
          <p:nvPr/>
        </p:nvGrpSpPr>
        <p:grpSpPr>
          <a:xfrm rot="10800000" flipH="1">
            <a:off x="5738351" y="3813388"/>
            <a:ext cx="633954" cy="633782"/>
            <a:chOff x="4049800" y="640400"/>
            <a:chExt cx="858900" cy="858900"/>
          </a:xfrm>
        </p:grpSpPr>
        <p:sp>
          <p:nvSpPr>
            <p:cNvPr id="34" name="Google Shape;555;p47">
              <a:extLst>
                <a:ext uri="{FF2B5EF4-FFF2-40B4-BE49-F238E27FC236}">
                  <a16:creationId xmlns:a16="http://schemas.microsoft.com/office/drawing/2014/main" id="{CB2A7C53-F76B-6728-0302-5FC57055A473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56;p47">
              <a:extLst>
                <a:ext uri="{FF2B5EF4-FFF2-40B4-BE49-F238E27FC236}">
                  <a16:creationId xmlns:a16="http://schemas.microsoft.com/office/drawing/2014/main" id="{73AFD918-1A63-45D3-3853-C9F64CD2CCD8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21598365"/>
                <a:gd name="adj2" fmla="val 16242758"/>
                <a:gd name="adj3" fmla="val 24993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87512B6-21D8-E842-5F91-97B096C6EF1A}"/>
              </a:ext>
            </a:extLst>
          </p:cNvPr>
          <p:cNvSpPr txBox="1"/>
          <p:nvPr/>
        </p:nvSpPr>
        <p:spPr>
          <a:xfrm>
            <a:off x="5915105" y="397639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37" name="Picture 36" descr="Bài 15: Ứng dụng thêm mô tả cho ảnh (image captioning) | Deep Learning cơ  bản">
            <a:extLst>
              <a:ext uri="{FF2B5EF4-FFF2-40B4-BE49-F238E27FC236}">
                <a16:creationId xmlns:a16="http://schemas.microsoft.com/office/drawing/2014/main" id="{60011D33-673A-0762-4B41-326DFD49F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491" y="1784884"/>
            <a:ext cx="5016766" cy="166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22" grpId="0"/>
      <p:bldP spid="26" grpId="0"/>
      <p:bldP spid="27" grpId="0"/>
      <p:bldP spid="31" grpId="0"/>
      <p:bldP spid="32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30E3FD33-5F6D-33AF-A17F-AA1096682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>
            <a:extLst>
              <a:ext uri="{FF2B5EF4-FFF2-40B4-BE49-F238E27FC236}">
                <a16:creationId xmlns:a16="http://schemas.microsoft.com/office/drawing/2014/main" id="{6E682B09-7745-FA72-8455-EAAD6F1F33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Một số mạng học sâu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2" name="Google Shape;1654;p51">
            <a:extLst>
              <a:ext uri="{FF2B5EF4-FFF2-40B4-BE49-F238E27FC236}">
                <a16:creationId xmlns:a16="http://schemas.microsoft.com/office/drawing/2014/main" id="{33DE108D-C478-6C3E-347B-8A3A3602E73F}"/>
              </a:ext>
            </a:extLst>
          </p:cNvPr>
          <p:cNvGrpSpPr/>
          <p:nvPr/>
        </p:nvGrpSpPr>
        <p:grpSpPr>
          <a:xfrm>
            <a:off x="2918222" y="1571858"/>
            <a:ext cx="2847157" cy="2225257"/>
            <a:chOff x="4119061" y="3203568"/>
            <a:chExt cx="1797913" cy="1405198"/>
          </a:xfrm>
        </p:grpSpPr>
        <p:grpSp>
          <p:nvGrpSpPr>
            <p:cNvPr id="4" name="Google Shape;1655;p51">
              <a:extLst>
                <a:ext uri="{FF2B5EF4-FFF2-40B4-BE49-F238E27FC236}">
                  <a16:creationId xmlns:a16="http://schemas.microsoft.com/office/drawing/2014/main" id="{01059E43-1E47-C01F-DB94-C4851EF5B1D8}"/>
                </a:ext>
              </a:extLst>
            </p:cNvPr>
            <p:cNvGrpSpPr/>
            <p:nvPr/>
          </p:nvGrpSpPr>
          <p:grpSpPr>
            <a:xfrm>
              <a:off x="4293061" y="3203568"/>
              <a:ext cx="1449912" cy="1405198"/>
              <a:chOff x="4293061" y="3203568"/>
              <a:chExt cx="1449912" cy="1405198"/>
            </a:xfrm>
          </p:grpSpPr>
          <p:grpSp>
            <p:nvGrpSpPr>
              <p:cNvPr id="11" name="Google Shape;1656;p51">
                <a:extLst>
                  <a:ext uri="{FF2B5EF4-FFF2-40B4-BE49-F238E27FC236}">
                    <a16:creationId xmlns:a16="http://schemas.microsoft.com/office/drawing/2014/main" id="{12D156BA-2DD2-B616-5A57-55BDA25CBA99}"/>
                  </a:ext>
                </a:extLst>
              </p:cNvPr>
              <p:cNvGrpSpPr/>
              <p:nvPr/>
            </p:nvGrpSpPr>
            <p:grpSpPr>
              <a:xfrm>
                <a:off x="4370871" y="3203568"/>
                <a:ext cx="1293846" cy="1405198"/>
                <a:chOff x="7734309" y="2063282"/>
                <a:chExt cx="570957" cy="620095"/>
              </a:xfrm>
            </p:grpSpPr>
            <p:grpSp>
              <p:nvGrpSpPr>
                <p:cNvPr id="40" name="Google Shape;1657;p51">
                  <a:extLst>
                    <a:ext uri="{FF2B5EF4-FFF2-40B4-BE49-F238E27FC236}">
                      <a16:creationId xmlns:a16="http://schemas.microsoft.com/office/drawing/2014/main" id="{80D49717-7FF9-B490-4CBC-898E253714F9}"/>
                    </a:ext>
                  </a:extLst>
                </p:cNvPr>
                <p:cNvGrpSpPr/>
                <p:nvPr/>
              </p:nvGrpSpPr>
              <p:grpSpPr>
                <a:xfrm>
                  <a:off x="8031573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46" name="Google Shape;1658;p51">
                    <a:extLst>
                      <a:ext uri="{FF2B5EF4-FFF2-40B4-BE49-F238E27FC236}">
                        <a16:creationId xmlns:a16="http://schemas.microsoft.com/office/drawing/2014/main" id="{DB758BCB-6D4C-C1DF-5699-F8A12C7D0461}"/>
                      </a:ext>
                    </a:extLst>
                  </p:cNvPr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1659;p51">
                    <a:extLst>
                      <a:ext uri="{FF2B5EF4-FFF2-40B4-BE49-F238E27FC236}">
                        <a16:creationId xmlns:a16="http://schemas.microsoft.com/office/drawing/2014/main" id="{27746100-8A61-EA3B-DA65-E70D4478DD1C}"/>
                      </a:ext>
                    </a:extLst>
                  </p:cNvPr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1660;p51">
                    <a:extLst>
                      <a:ext uri="{FF2B5EF4-FFF2-40B4-BE49-F238E27FC236}">
                        <a16:creationId xmlns:a16="http://schemas.microsoft.com/office/drawing/2014/main" id="{310036BB-6AFE-BC63-3CBB-27CA4BDDEC45}"/>
                      </a:ext>
                    </a:extLst>
                  </p:cNvPr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1661;p51">
                    <a:extLst>
                      <a:ext uri="{FF2B5EF4-FFF2-40B4-BE49-F238E27FC236}">
                        <a16:creationId xmlns:a16="http://schemas.microsoft.com/office/drawing/2014/main" id="{A3FE97C1-5D10-0269-617B-B8E4D366D749}"/>
                      </a:ext>
                    </a:extLst>
                  </p:cNvPr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1" name="Google Shape;1662;p51">
                  <a:extLst>
                    <a:ext uri="{FF2B5EF4-FFF2-40B4-BE49-F238E27FC236}">
                      <a16:creationId xmlns:a16="http://schemas.microsoft.com/office/drawing/2014/main" id="{27844A7E-1341-D166-60FC-24942410B81E}"/>
                    </a:ext>
                  </a:extLst>
                </p:cNvPr>
                <p:cNvGrpSpPr/>
                <p:nvPr/>
              </p:nvGrpSpPr>
              <p:grpSpPr>
                <a:xfrm flipH="1">
                  <a:off x="7734309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42" name="Google Shape;1663;p51">
                    <a:extLst>
                      <a:ext uri="{FF2B5EF4-FFF2-40B4-BE49-F238E27FC236}">
                        <a16:creationId xmlns:a16="http://schemas.microsoft.com/office/drawing/2014/main" id="{D49708CB-90DE-E60E-F695-8A07F551CE37}"/>
                      </a:ext>
                    </a:extLst>
                  </p:cNvPr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1664;p51">
                    <a:extLst>
                      <a:ext uri="{FF2B5EF4-FFF2-40B4-BE49-F238E27FC236}">
                        <a16:creationId xmlns:a16="http://schemas.microsoft.com/office/drawing/2014/main" id="{F903EE44-FAE0-9DC0-E102-A5112CC47403}"/>
                      </a:ext>
                    </a:extLst>
                  </p:cNvPr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1665;p51">
                    <a:extLst>
                      <a:ext uri="{FF2B5EF4-FFF2-40B4-BE49-F238E27FC236}">
                        <a16:creationId xmlns:a16="http://schemas.microsoft.com/office/drawing/2014/main" id="{DA75F847-202D-CC84-7236-8C61F0F4E23C}"/>
                      </a:ext>
                    </a:extLst>
                  </p:cNvPr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1666;p51">
                    <a:extLst>
                      <a:ext uri="{FF2B5EF4-FFF2-40B4-BE49-F238E27FC236}">
                        <a16:creationId xmlns:a16="http://schemas.microsoft.com/office/drawing/2014/main" id="{9313B613-F6D6-0528-89D3-F8DFCC17744D}"/>
                      </a:ext>
                    </a:extLst>
                  </p:cNvPr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" name="Google Shape;1667;p51">
                <a:extLst>
                  <a:ext uri="{FF2B5EF4-FFF2-40B4-BE49-F238E27FC236}">
                    <a16:creationId xmlns:a16="http://schemas.microsoft.com/office/drawing/2014/main" id="{B2AB6B5B-4F7C-66E7-4833-1F8F1E6F66F4}"/>
                  </a:ext>
                </a:extLst>
              </p:cNvPr>
              <p:cNvGrpSpPr/>
              <p:nvPr/>
            </p:nvGrpSpPr>
            <p:grpSpPr>
              <a:xfrm>
                <a:off x="4293061" y="3409734"/>
                <a:ext cx="1449912" cy="992320"/>
                <a:chOff x="4287819" y="3435027"/>
                <a:chExt cx="1229051" cy="841163"/>
              </a:xfrm>
            </p:grpSpPr>
            <p:grpSp>
              <p:nvGrpSpPr>
                <p:cNvPr id="17" name="Google Shape;1668;p51">
                  <a:extLst>
                    <a:ext uri="{FF2B5EF4-FFF2-40B4-BE49-F238E27FC236}">
                      <a16:creationId xmlns:a16="http://schemas.microsoft.com/office/drawing/2014/main" id="{69962D99-E7BD-13A6-F981-AE25444CF1C6}"/>
                    </a:ext>
                  </a:extLst>
                </p:cNvPr>
                <p:cNvGrpSpPr/>
                <p:nvPr/>
              </p:nvGrpSpPr>
              <p:grpSpPr>
                <a:xfrm>
                  <a:off x="4287819" y="3435027"/>
                  <a:ext cx="223500" cy="841163"/>
                  <a:chOff x="4287819" y="3435027"/>
                  <a:chExt cx="223500" cy="841163"/>
                </a:xfrm>
              </p:grpSpPr>
              <p:sp>
                <p:nvSpPr>
                  <p:cNvPr id="21" name="Google Shape;1669;p51">
                    <a:extLst>
                      <a:ext uri="{FF2B5EF4-FFF2-40B4-BE49-F238E27FC236}">
                        <a16:creationId xmlns:a16="http://schemas.microsoft.com/office/drawing/2014/main" id="{C0519024-3DA0-1B3F-34D9-1009918B3EDB}"/>
                      </a:ext>
                    </a:extLst>
                  </p:cNvPr>
                  <p:cNvSpPr/>
                  <p:nvPr/>
                </p:nvSpPr>
                <p:spPr>
                  <a:xfrm>
                    <a:off x="4364019" y="3435027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38" name="Google Shape;1670;p51">
                    <a:extLst>
                      <a:ext uri="{FF2B5EF4-FFF2-40B4-BE49-F238E27FC236}">
                        <a16:creationId xmlns:a16="http://schemas.microsoft.com/office/drawing/2014/main" id="{8CD8E045-0855-D627-5EBE-B474AF9CB2FC}"/>
                      </a:ext>
                    </a:extLst>
                  </p:cNvPr>
                  <p:cNvSpPr/>
                  <p:nvPr/>
                </p:nvSpPr>
                <p:spPr>
                  <a:xfrm>
                    <a:off x="4287819" y="3781958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39" name="Google Shape;1671;p51">
                    <a:extLst>
                      <a:ext uri="{FF2B5EF4-FFF2-40B4-BE49-F238E27FC236}">
                        <a16:creationId xmlns:a16="http://schemas.microsoft.com/office/drawing/2014/main" id="{C324DD2F-7167-8051-3E5A-C0851F0DA9E2}"/>
                      </a:ext>
                    </a:extLst>
                  </p:cNvPr>
                  <p:cNvSpPr/>
                  <p:nvPr/>
                </p:nvSpPr>
                <p:spPr>
                  <a:xfrm>
                    <a:off x="4324616" y="4128890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8" name="Google Shape;1672;p51">
                  <a:extLst>
                    <a:ext uri="{FF2B5EF4-FFF2-40B4-BE49-F238E27FC236}">
                      <a16:creationId xmlns:a16="http://schemas.microsoft.com/office/drawing/2014/main" id="{E7548576-A7AF-B145-FE18-F71F3EAA028D}"/>
                    </a:ext>
                  </a:extLst>
                </p:cNvPr>
                <p:cNvSpPr/>
                <p:nvPr/>
              </p:nvSpPr>
              <p:spPr>
                <a:xfrm>
                  <a:off x="5293371" y="3435027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9" name="Google Shape;1673;p51">
                  <a:extLst>
                    <a:ext uri="{FF2B5EF4-FFF2-40B4-BE49-F238E27FC236}">
                      <a16:creationId xmlns:a16="http://schemas.microsoft.com/office/drawing/2014/main" id="{DA457F64-A0E4-55EA-83ED-526168EFE335}"/>
                    </a:ext>
                  </a:extLst>
                </p:cNvPr>
                <p:cNvSpPr/>
                <p:nvPr/>
              </p:nvSpPr>
              <p:spPr>
                <a:xfrm>
                  <a:off x="5369571" y="3781958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20" name="Google Shape;1674;p51">
                  <a:extLst>
                    <a:ext uri="{FF2B5EF4-FFF2-40B4-BE49-F238E27FC236}">
                      <a16:creationId xmlns:a16="http://schemas.microsoft.com/office/drawing/2014/main" id="{CB5ED604-EA17-6C5C-C56A-FB4782AC532B}"/>
                    </a:ext>
                  </a:extLst>
                </p:cNvPr>
                <p:cNvSpPr/>
                <p:nvPr/>
              </p:nvSpPr>
              <p:spPr>
                <a:xfrm>
                  <a:off x="5332774" y="4128890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cxnSp>
          <p:nvCxnSpPr>
            <p:cNvPr id="6" name="Google Shape;1676;p51">
              <a:extLst>
                <a:ext uri="{FF2B5EF4-FFF2-40B4-BE49-F238E27FC236}">
                  <a16:creationId xmlns:a16="http://schemas.microsoft.com/office/drawing/2014/main" id="{5F5ADE42-B13C-A9B0-C9F2-4D6F636B57BA}"/>
                </a:ext>
              </a:extLst>
            </p:cNvPr>
            <p:cNvCxnSpPr>
              <a:endCxn id="38" idx="2"/>
            </p:cNvCxnSpPr>
            <p:nvPr/>
          </p:nvCxnSpPr>
          <p:spPr>
            <a:xfrm>
              <a:off x="4119061" y="39052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79;p51">
              <a:extLst>
                <a:ext uri="{FF2B5EF4-FFF2-40B4-BE49-F238E27FC236}">
                  <a16:creationId xmlns:a16="http://schemas.microsoft.com/office/drawing/2014/main" id="{6EFD9EE9-ECCB-E852-881D-6996E3DBD95B}"/>
                </a:ext>
              </a:extLst>
            </p:cNvPr>
            <p:cNvCxnSpPr>
              <a:stCxn id="19" idx="6"/>
            </p:cNvCxnSpPr>
            <p:nvPr/>
          </p:nvCxnSpPr>
          <p:spPr>
            <a:xfrm>
              <a:off x="5742974" y="39058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B554056-2775-472B-2521-3AFF024EE420}"/>
              </a:ext>
            </a:extLst>
          </p:cNvPr>
          <p:cNvSpPr txBox="1"/>
          <p:nvPr/>
        </p:nvSpPr>
        <p:spPr>
          <a:xfrm>
            <a:off x="2325657" y="251386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0A5A6B5-6721-C10A-7373-EC978D6EBB1C}"/>
              </a:ext>
            </a:extLst>
          </p:cNvPr>
          <p:cNvSpPr txBox="1"/>
          <p:nvPr/>
        </p:nvSpPr>
        <p:spPr>
          <a:xfrm>
            <a:off x="5865641" y="2529215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206099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</p:bldLst>
  </p:timing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85D3F2"/>
      </a:lt1>
      <a:dk2>
        <a:srgbClr val="BBF2ED"/>
      </a:dk2>
      <a:lt2>
        <a:srgbClr val="CDD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1344</Words>
  <Application>Microsoft Office PowerPoint</Application>
  <PresentationFormat>On-screen Show (16:9)</PresentationFormat>
  <Paragraphs>144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Roboto</vt:lpstr>
      <vt:lpstr>Darker Grotesque SemiBold</vt:lpstr>
      <vt:lpstr>Inter</vt:lpstr>
      <vt:lpstr>Wingdings</vt:lpstr>
      <vt:lpstr>Sora</vt:lpstr>
      <vt:lpstr>Arial</vt:lpstr>
      <vt:lpstr>Calibri</vt:lpstr>
      <vt:lpstr>Courier New</vt:lpstr>
      <vt:lpstr>Public Sans</vt:lpstr>
      <vt:lpstr>Tech Startup by Slidesgo</vt:lpstr>
      <vt:lpstr>PowerPoint Presentation</vt:lpstr>
      <vt:lpstr>PowerPoint Presentation</vt:lpstr>
      <vt:lpstr>TỔNG QUAN VỀ ĐỀ TÀI</vt:lpstr>
      <vt:lpstr>Lý do chọn đề tài</vt:lpstr>
      <vt:lpstr>Mục tiêu đề tài</vt:lpstr>
      <vt:lpstr>Nội dung nghiên cứu</vt:lpstr>
      <vt:lpstr>CƠ SỞ LÝ THUYẾT</vt:lpstr>
      <vt:lpstr>Tổng quan về deep learning</vt:lpstr>
      <vt:lpstr>Một số mạng học sâu</vt:lpstr>
      <vt:lpstr>Mạng học sâu CNN</vt:lpstr>
      <vt:lpstr>Mạng học sâu LSTM</vt:lpstr>
      <vt:lpstr>Thuật toán lan truyền ngược</vt:lpstr>
      <vt:lpstr>Phương pháp giải quyết bài toán</vt:lpstr>
      <vt:lpstr>Bài toán phân loại ảnh</vt:lpstr>
      <vt:lpstr>Kiến trúc mô hình Resnet 50</vt:lpstr>
      <vt:lpstr>Bài toán sinh mô tả cho ảnh</vt:lpstr>
      <vt:lpstr>Kiến trúc merging architecture</vt:lpstr>
      <vt:lpstr>Bộ mã hóa</vt:lpstr>
      <vt:lpstr>Bộ giải mã</vt:lpstr>
      <vt:lpstr>Thuật toán tìm kiếm theo chùm tia (Beam Search)</vt:lpstr>
      <vt:lpstr>Ví dụ thuật toán tìm kiếm theo chùm tia (Beam Search) với beam_width = 2</vt:lpstr>
      <vt:lpstr>Bài toán nhận diện đối tượng</vt:lpstr>
      <vt:lpstr>Kiến trúc mô hình YOLOv11</vt:lpstr>
      <vt:lpstr>Bài toán ước lượng độ sâu</vt:lpstr>
      <vt:lpstr>Kiến trúc Depth Anything V2</vt:lpstr>
      <vt:lpstr>Công nghệ chuyển đổi giọng nói thành văn bản</vt:lpstr>
      <vt:lpstr>Xây dựng hệ thống hoàn chỉnh</vt:lpstr>
      <vt:lpstr>Kết quả thực nghiệm</vt:lpstr>
      <vt:lpstr>Kết quả huấn luyện mô hình sinh mô tả cho ảnh</vt:lpstr>
      <vt:lpstr>Kết quả thực nghiệm</vt:lpstr>
      <vt:lpstr>Kết quả thực nghiệm</vt:lpstr>
      <vt:lpstr>Kết quả thực nghiệm</vt:lpstr>
      <vt:lpstr>Kết quả thực nghiệm</vt:lpstr>
      <vt:lpstr>HƯỚNG PHÁT TRIỂN</vt:lpstr>
      <vt:lpstr>Hướng phát triển</vt:lpstr>
      <vt:lpstr>Cảm ơn thầy cô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Dang Phan Anh</cp:lastModifiedBy>
  <cp:revision>6</cp:revision>
  <dcterms:modified xsi:type="dcterms:W3CDTF">2025-05-16T05:22:27Z</dcterms:modified>
</cp:coreProperties>
</file>